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76" r:id="rId14"/>
    <p:sldId id="277" r:id="rId15"/>
    <p:sldId id="278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86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First a quick recap..</a:t>
            </a:r>
          </a:p>
          <a:p>
            <a:pPr>
              <a:defRPr sz="1800"/>
            </a:pPr>
            <a:r>
              <a:t>Java is an OOP language. OOP involves working with objects. Objects are instances of classes. Classes are blue-prints of objects.</a:t>
            </a:r>
          </a:p>
          <a:p>
            <a:pPr>
              <a:defRPr sz="1800"/>
            </a:pPr>
            <a:r>
              <a:t>We can have a class for Car, a class for Boat and a class for Airplane.</a:t>
            </a:r>
          </a:p>
          <a:p>
            <a:pPr>
              <a:defRPr sz="1800"/>
            </a:pPr>
            <a:r>
              <a:t>In Java, we can organize these classes, for example by type, into packages.</a:t>
            </a:r>
          </a:p>
          <a:p>
            <a:pPr>
              <a:defRPr sz="1800"/>
            </a:pPr>
            <a:r>
              <a:t>When we want to use a class from a package, we can import a package.</a:t>
            </a:r>
          </a:p>
          <a:p>
            <a:pPr>
              <a:defRPr sz="1800"/>
            </a:pPr>
            <a:endParaRPr/>
          </a:p>
          <a:p>
            <a:pPr>
              <a:defRPr sz="1800"/>
            </a:pPr>
            <a:r>
              <a:t>What are access specifiers?</a:t>
            </a:r>
          </a:p>
          <a:p>
            <a:pPr>
              <a:defRPr sz="1800"/>
            </a:pPr>
            <a:r>
              <a:t>Access specifiers are keywords to control the accessibility to classes, interfaces, fields, constructors and methods</a:t>
            </a:r>
          </a:p>
          <a:p>
            <a:pPr>
              <a:defRPr sz="1800"/>
            </a:pPr>
            <a:r>
              <a:t>What are they? From less restrictive to more restrictive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 the Dog and Trainer classes are in 2 different packages: animal and training, respectively. Because the Dog class is declared as public, and also its member name field and bark() method, the Trainer class can invoke them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1" name="Shape 1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Not in the same package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4" name="Shape 1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Not in the same package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6" name="Shape 1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Not in the same package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8" name="Shape 1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No access specifier indicated, it’s default.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0" name="Shape 21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No access specifier indicated, it’s default.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No access specifier indicated, it’s default.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332740" cy="383540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85800" y="0"/>
            <a:ext cx="77724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81000" y="1219200"/>
            <a:ext cx="8458200" cy="541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0000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Week 2 – Java Basics II"/>
          <p:cNvSpPr txBox="1">
            <a:spLocks noGrp="1"/>
          </p:cNvSpPr>
          <p:nvPr>
            <p:ph type="title" idx="4294967295"/>
          </p:nvPr>
        </p:nvSpPr>
        <p:spPr>
          <a:xfrm>
            <a:off x="1166018" y="4991100"/>
            <a:ext cx="6811964" cy="69215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r>
              <a:rPr dirty="0" smtClean="0"/>
              <a:t>Java </a:t>
            </a:r>
            <a:r>
              <a:rPr dirty="0"/>
              <a:t>Basics II</a:t>
            </a:r>
          </a:p>
        </p:txBody>
      </p:sp>
      <p:sp>
        <p:nvSpPr>
          <p:cNvPr id="118" name="EE422C - Software Design and Implementation II • Fall 2017"/>
          <p:cNvSpPr txBox="1"/>
          <p:nvPr/>
        </p:nvSpPr>
        <p:spPr>
          <a:xfrm>
            <a:off x="782761" y="5791200"/>
            <a:ext cx="7578478" cy="692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 defTabSz="493776">
              <a:lnSpc>
                <a:spcPct val="90000"/>
              </a:lnSpc>
              <a:defRPr sz="2160"/>
            </a:lvl1pPr>
          </a:lstStyle>
          <a:p>
            <a:r>
              <a:rPr dirty="0"/>
              <a:t>EE422C - Software Design and Implementation II </a:t>
            </a:r>
          </a:p>
        </p:txBody>
      </p:sp>
      <p:pic>
        <p:nvPicPr>
          <p:cNvPr id="11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22437" y="-39812"/>
            <a:ext cx="4604668" cy="49229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Access Specifiers: Private"/>
          <p:cNvSpPr txBox="1">
            <a:spLocks noGrp="1"/>
          </p:cNvSpPr>
          <p:nvPr>
            <p:ph type="title" idx="4294967295"/>
          </p:nvPr>
        </p:nvSpPr>
        <p:spPr>
          <a:xfrm>
            <a:off x="1058031" y="1397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Access Specifiers: Private</a:t>
            </a:r>
          </a:p>
        </p:txBody>
      </p:sp>
      <p:sp>
        <p:nvSpPr>
          <p:cNvPr id="201" name="Member only accessible within its class"/>
          <p:cNvSpPr txBox="1"/>
          <p:nvPr/>
        </p:nvSpPr>
        <p:spPr>
          <a:xfrm>
            <a:off x="5478473" y="1850726"/>
            <a:ext cx="3178123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 defTabSz="731520">
              <a:lnSpc>
                <a:spcPct val="90000"/>
              </a:lnSpc>
              <a:defRPr sz="2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Member only accessible within its class</a:t>
            </a:r>
          </a:p>
        </p:txBody>
      </p:sp>
      <p:sp>
        <p:nvSpPr>
          <p:cNvPr id="202" name="ERROR"/>
          <p:cNvSpPr txBox="1"/>
          <p:nvPr/>
        </p:nvSpPr>
        <p:spPr>
          <a:xfrm>
            <a:off x="6376572" y="2684787"/>
            <a:ext cx="1381924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ERROR</a:t>
            </a:r>
          </a:p>
        </p:txBody>
      </p:sp>
      <p:grpSp>
        <p:nvGrpSpPr>
          <p:cNvPr id="205" name="Image"/>
          <p:cNvGrpSpPr/>
          <p:nvPr/>
        </p:nvGrpSpPr>
        <p:grpSpPr>
          <a:xfrm>
            <a:off x="578832" y="1471480"/>
            <a:ext cx="3060701" cy="2286001"/>
            <a:chOff x="0" y="0"/>
            <a:chExt cx="3060700" cy="2286000"/>
          </a:xfrm>
        </p:grpSpPr>
        <p:pic>
          <p:nvPicPr>
            <p:cNvPr id="204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3200" y="203200"/>
              <a:ext cx="2654300" cy="18415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03" name="Image" descr="Image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3060700" cy="2286000"/>
            </a:xfrm>
            <a:prstGeom prst="rect">
              <a:avLst/>
            </a:prstGeom>
            <a:effectLst/>
          </p:spPr>
        </p:pic>
      </p:grpSp>
      <p:grpSp>
        <p:nvGrpSpPr>
          <p:cNvPr id="208" name="Image"/>
          <p:cNvGrpSpPr/>
          <p:nvPr/>
        </p:nvGrpSpPr>
        <p:grpSpPr>
          <a:xfrm>
            <a:off x="542030" y="4193736"/>
            <a:ext cx="4953001" cy="2095501"/>
            <a:chOff x="0" y="0"/>
            <a:chExt cx="4953000" cy="2095500"/>
          </a:xfrm>
        </p:grpSpPr>
        <p:pic>
          <p:nvPicPr>
            <p:cNvPr id="207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3200" y="203200"/>
              <a:ext cx="4546600" cy="16510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206" name="Image" descr="Image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953000" cy="2095500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1" animBg="1" advAuto="0"/>
      <p:bldP spid="202" grpId="2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Access Specifiers"/>
          <p:cNvSpPr txBox="1">
            <a:spLocks noGrp="1"/>
          </p:cNvSpPr>
          <p:nvPr>
            <p:ph type="title" idx="4294967295"/>
          </p:nvPr>
        </p:nvSpPr>
        <p:spPr>
          <a:xfrm>
            <a:off x="1058031" y="1397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Access Specifiers</a:t>
            </a:r>
          </a:p>
        </p:txBody>
      </p:sp>
      <p:sp>
        <p:nvSpPr>
          <p:cNvPr id="213" name="Which one to use?"/>
          <p:cNvSpPr txBox="1"/>
          <p:nvPr/>
        </p:nvSpPr>
        <p:spPr>
          <a:xfrm>
            <a:off x="1390716" y="1812837"/>
            <a:ext cx="6362568" cy="1324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5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Which one to use?</a:t>
            </a:r>
          </a:p>
        </p:txBody>
      </p:sp>
      <p:sp>
        <p:nvSpPr>
          <p:cNvPr id="214" name="Always apply most restrictive specifier unless you have a good reason not to"/>
          <p:cNvSpPr txBox="1"/>
          <p:nvPr/>
        </p:nvSpPr>
        <p:spPr>
          <a:xfrm>
            <a:off x="1390716" y="3366306"/>
            <a:ext cx="6362568" cy="1324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 defTabSz="530351">
              <a:lnSpc>
                <a:spcPct val="90000"/>
              </a:lnSpc>
              <a:defRPr sz="2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Always apply most restrictive specifier unless you have a good reason not to</a:t>
            </a:r>
          </a:p>
        </p:txBody>
      </p:sp>
      <p:sp>
        <p:nvSpPr>
          <p:cNvPr id="215" name="Private member variables and public methods"/>
          <p:cNvSpPr txBox="1"/>
          <p:nvPr/>
        </p:nvSpPr>
        <p:spPr>
          <a:xfrm>
            <a:off x="753156" y="4919776"/>
            <a:ext cx="7637688" cy="874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 defTabSz="530351">
              <a:lnSpc>
                <a:spcPct val="90000"/>
              </a:lnSpc>
              <a:defRPr sz="29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Private member variables and public methods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1" animBg="1" advAuto="0"/>
      <p:bldP spid="214" grpId="2" animBg="1" advAuto="0"/>
      <p:bldP spid="215" grpId="3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ointers and Addresses"/>
          <p:cNvSpPr txBox="1">
            <a:spLocks noGrp="1"/>
          </p:cNvSpPr>
          <p:nvPr>
            <p:ph type="title" idx="4294967295"/>
          </p:nvPr>
        </p:nvSpPr>
        <p:spPr>
          <a:xfrm>
            <a:off x="1295400" y="1524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Pointers and Addresses</a:t>
            </a:r>
          </a:p>
        </p:txBody>
      </p:sp>
      <p:sp>
        <p:nvSpPr>
          <p:cNvPr id="255" name="Statement that alluded to the fact that it was not possible to access memory addresses in Java"/>
          <p:cNvSpPr txBox="1"/>
          <p:nvPr/>
        </p:nvSpPr>
        <p:spPr>
          <a:xfrm>
            <a:off x="597552" y="1468979"/>
            <a:ext cx="7948896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 defTabSz="758951">
              <a:lnSpc>
                <a:spcPct val="90000"/>
              </a:lnSpc>
              <a:defRPr sz="2905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Statement that alluded to the fact that it was not possible to access memory addresses in Java</a:t>
            </a:r>
          </a:p>
        </p:txBody>
      </p:sp>
      <p:sp>
        <p:nvSpPr>
          <p:cNvPr id="256" name="Clarify: it is not possible to cause major havoc with memory addresses in Java"/>
          <p:cNvSpPr txBox="1"/>
          <p:nvPr/>
        </p:nvSpPr>
        <p:spPr>
          <a:xfrm>
            <a:off x="597552" y="2820371"/>
            <a:ext cx="7948896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 defTabSz="795527">
              <a:lnSpc>
                <a:spcPct val="90000"/>
              </a:lnSpc>
              <a:defRPr sz="3045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Clarify: it is not possible to cause major havoc with memory addresses in Java</a:t>
            </a:r>
          </a:p>
        </p:txBody>
      </p:sp>
      <p:sp>
        <p:nvSpPr>
          <p:cNvPr id="257" name="Reference types store memory addresses of  objects, but Java limits how these can be used"/>
          <p:cNvSpPr txBox="1"/>
          <p:nvPr/>
        </p:nvSpPr>
        <p:spPr>
          <a:xfrm>
            <a:off x="597552" y="4387172"/>
            <a:ext cx="7948896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 defTabSz="777240">
              <a:lnSpc>
                <a:spcPct val="90000"/>
              </a:lnSpc>
              <a:defRPr sz="2975">
                <a:solidFill>
                  <a:srgbClr val="9411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Reference types store memory addresses of  objects, but Java limits how these can be used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" grpId="1" animBg="1" advAuto="0"/>
      <p:bldP spid="256" grpId="2" animBg="1" advAuto="0"/>
      <p:bldP spid="257" grpId="3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Memory Allocation"/>
          <p:cNvSpPr txBox="1">
            <a:spLocks noGrp="1"/>
          </p:cNvSpPr>
          <p:nvPr>
            <p:ph type="title" idx="4294967295"/>
          </p:nvPr>
        </p:nvSpPr>
        <p:spPr>
          <a:xfrm>
            <a:off x="1295400" y="1524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Memory Allocation</a:t>
            </a:r>
          </a:p>
        </p:txBody>
      </p:sp>
      <p:sp>
        <p:nvSpPr>
          <p:cNvPr id="260" name="Three chunks of memory"/>
          <p:cNvSpPr txBox="1"/>
          <p:nvPr/>
        </p:nvSpPr>
        <p:spPr>
          <a:xfrm>
            <a:off x="660701" y="1295152"/>
            <a:ext cx="5424705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3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Three chunks of memory</a:t>
            </a:r>
          </a:p>
        </p:txBody>
      </p:sp>
      <p:sp>
        <p:nvSpPr>
          <p:cNvPr id="261" name="Static:"/>
          <p:cNvSpPr txBox="1"/>
          <p:nvPr/>
        </p:nvSpPr>
        <p:spPr>
          <a:xfrm>
            <a:off x="681644" y="2503970"/>
            <a:ext cx="1711040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3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Static:</a:t>
            </a:r>
          </a:p>
        </p:txBody>
      </p:sp>
      <p:sp>
        <p:nvSpPr>
          <p:cNvPr id="262" name="Stack:"/>
          <p:cNvSpPr txBox="1"/>
          <p:nvPr/>
        </p:nvSpPr>
        <p:spPr>
          <a:xfrm>
            <a:off x="681644" y="3602765"/>
            <a:ext cx="1711040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3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Stack:</a:t>
            </a:r>
          </a:p>
        </p:txBody>
      </p:sp>
      <p:sp>
        <p:nvSpPr>
          <p:cNvPr id="263" name="Heap:"/>
          <p:cNvSpPr txBox="1"/>
          <p:nvPr/>
        </p:nvSpPr>
        <p:spPr>
          <a:xfrm>
            <a:off x="681644" y="4848115"/>
            <a:ext cx="1711040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3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Heap:</a:t>
            </a:r>
          </a:p>
        </p:txBody>
      </p:sp>
      <p:sp>
        <p:nvSpPr>
          <p:cNvPr id="264" name="program, static variables"/>
          <p:cNvSpPr txBox="1"/>
          <p:nvPr/>
        </p:nvSpPr>
        <p:spPr>
          <a:xfrm>
            <a:off x="1905850" y="2505793"/>
            <a:ext cx="5424704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3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program, static variables</a:t>
            </a:r>
          </a:p>
        </p:txBody>
      </p:sp>
      <p:sp>
        <p:nvSpPr>
          <p:cNvPr id="265" name="method activation record (local vars, params, info about method)"/>
          <p:cNvSpPr txBox="1"/>
          <p:nvPr/>
        </p:nvSpPr>
        <p:spPr>
          <a:xfrm>
            <a:off x="2475327" y="3817472"/>
            <a:ext cx="6245792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3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method activation record (local vars, params, info about method)</a:t>
            </a:r>
          </a:p>
        </p:txBody>
      </p:sp>
      <p:sp>
        <p:nvSpPr>
          <p:cNvPr id="266" name="anything that is dynamically allocated (i.e., new)"/>
          <p:cNvSpPr txBox="1"/>
          <p:nvPr/>
        </p:nvSpPr>
        <p:spPr>
          <a:xfrm>
            <a:off x="2158446" y="5129152"/>
            <a:ext cx="5424705" cy="94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30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anything that is dynamically allocated (i.e., new)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" grpId="1" animBg="1" advAuto="0"/>
      <p:bldP spid="261" grpId="2" animBg="1" advAuto="0"/>
      <p:bldP spid="262" grpId="3" animBg="1" advAuto="0"/>
      <p:bldP spid="263" grpId="4" animBg="1" advAuto="0"/>
      <p:bldP spid="264" grpId="5" animBg="1" advAuto="0"/>
      <p:bldP spid="265" grpId="6" animBg="1" advAuto="0"/>
      <p:bldP spid="266" grpId="7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700" y="50800"/>
            <a:ext cx="8610600" cy="6756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" y="666750"/>
            <a:ext cx="8953500" cy="55245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Reference Variable Data Types"/>
          <p:cNvSpPr txBox="1"/>
          <p:nvPr/>
        </p:nvSpPr>
        <p:spPr>
          <a:xfrm>
            <a:off x="1235618" y="228179"/>
            <a:ext cx="6954136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0000FF"/>
                </a:solidFill>
              </a:defRPr>
            </a:lvl1pPr>
          </a:lstStyle>
          <a:p>
            <a:r>
              <a:t>Reference Variable Data Types</a:t>
            </a:r>
          </a:p>
        </p:txBody>
      </p:sp>
      <p:sp>
        <p:nvSpPr>
          <p:cNvPr id="294" name="Objects behave differently than the primitive types"/>
          <p:cNvSpPr txBox="1">
            <a:spLocks noGrp="1"/>
          </p:cNvSpPr>
          <p:nvPr>
            <p:ph type="body" sz="quarter" idx="4294967295"/>
          </p:nvPr>
        </p:nvSpPr>
        <p:spPr>
          <a:xfrm>
            <a:off x="293697" y="1529051"/>
            <a:ext cx="8556606" cy="609884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3000"/>
            </a:lvl1pPr>
          </a:lstStyle>
          <a:p>
            <a:r>
              <a:t>Objects behave differently than the primitive types</a:t>
            </a:r>
          </a:p>
        </p:txBody>
      </p:sp>
      <p:sp>
        <p:nvSpPr>
          <p:cNvPr id="295" name="Apply a type conversion…"/>
          <p:cNvSpPr txBox="1"/>
          <p:nvPr/>
        </p:nvSpPr>
        <p:spPr>
          <a:xfrm>
            <a:off x="396877" y="3317436"/>
            <a:ext cx="8350246" cy="2195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marL="952119" lvl="1" indent="-504063" defTabSz="896111">
              <a:buSzPct val="100000"/>
              <a:buAutoNum type="arabicPeriod"/>
              <a:defRPr sz="2940"/>
            </a:pPr>
            <a:r>
              <a:t>Apply a type conversion </a:t>
            </a:r>
          </a:p>
          <a:p>
            <a:pPr marL="952119" lvl="1" indent="-504063" defTabSz="896111">
              <a:buSzPct val="100000"/>
              <a:buAutoNum type="arabicPeriod"/>
              <a:defRPr sz="2940"/>
            </a:pPr>
            <a:r>
              <a:t>Access an internal data field if its visible </a:t>
            </a:r>
          </a:p>
          <a:p>
            <a:pPr marL="952119" lvl="1" indent="-504063" defTabSz="896111">
              <a:buSzPct val="100000"/>
              <a:buAutoNum type="arabicPeriod"/>
              <a:defRPr sz="2940"/>
            </a:pPr>
            <a:r>
              <a:t>Call a visible method via the dot operator (</a:t>
            </a:r>
            <a:r>
              <a:rPr b="1"/>
              <a:t>.</a:t>
            </a:r>
            <a:r>
              <a:t>)</a:t>
            </a:r>
          </a:p>
          <a:p>
            <a:pPr marL="952119" lvl="1" indent="-504063" defTabSz="896111">
              <a:buSzPct val="100000"/>
              <a:buAutoNum type="arabicPeriod"/>
              <a:defRPr sz="2940"/>
            </a:pPr>
            <a:r>
              <a:t>Use the </a:t>
            </a:r>
            <a:r>
              <a:rPr b="1" i="1"/>
              <a:t>instanceof</a:t>
            </a:r>
            <a:r>
              <a:t> operator</a:t>
            </a:r>
          </a:p>
        </p:txBody>
      </p:sp>
      <p:sp>
        <p:nvSpPr>
          <p:cNvPr id="296" name="Only four basic actions that can be applied:"/>
          <p:cNvSpPr txBox="1"/>
          <p:nvPr/>
        </p:nvSpPr>
        <p:spPr>
          <a:xfrm>
            <a:off x="293697" y="2423244"/>
            <a:ext cx="8556606" cy="609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700"/>
              </a:spcBef>
              <a:defRPr sz="3000"/>
            </a:lvl1pPr>
          </a:lstStyle>
          <a:p>
            <a:r>
              <a:t>Only four basic actions that can be applied: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" grpId="1" build="p" animBg="1" advAuto="0"/>
      <p:bldP spid="295" grpId="3" build="p" animBg="1" advAuto="0"/>
      <p:bldP spid="296" grpId="2" build="p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Reference Variable Data Types"/>
          <p:cNvSpPr txBox="1"/>
          <p:nvPr/>
        </p:nvSpPr>
        <p:spPr>
          <a:xfrm>
            <a:off x="1235618" y="228179"/>
            <a:ext cx="6954136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0000FF"/>
                </a:solidFill>
              </a:defRPr>
            </a:lvl1pPr>
          </a:lstStyle>
          <a:p>
            <a:r>
              <a:t>Reference Variable Data Types</a:t>
            </a:r>
          </a:p>
        </p:txBody>
      </p:sp>
      <p:sp>
        <p:nvSpPr>
          <p:cNvPr id="299" name="Which actions cannot be applied?"/>
          <p:cNvSpPr txBox="1">
            <a:spLocks noGrp="1"/>
          </p:cNvSpPr>
          <p:nvPr>
            <p:ph type="body" sz="quarter" idx="4294967295"/>
          </p:nvPr>
        </p:nvSpPr>
        <p:spPr>
          <a:xfrm>
            <a:off x="293697" y="1529051"/>
            <a:ext cx="8556606" cy="609884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3000"/>
            </a:lvl1pPr>
          </a:lstStyle>
          <a:p>
            <a:r>
              <a:t>Which actions cannot be applied?</a:t>
            </a:r>
          </a:p>
        </p:txBody>
      </p:sp>
      <p:sp>
        <p:nvSpPr>
          <p:cNvPr id="300" name="Object_A * Object_B"/>
          <p:cNvSpPr txBox="1"/>
          <p:nvPr/>
        </p:nvSpPr>
        <p:spPr>
          <a:xfrm>
            <a:off x="434383" y="2397984"/>
            <a:ext cx="8556605" cy="609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700"/>
              </a:spcBef>
              <a:defRPr sz="3000" b="1"/>
            </a:lvl1pPr>
          </a:lstStyle>
          <a:p>
            <a:r>
              <a:t>Object_A * Object_B</a:t>
            </a:r>
          </a:p>
        </p:txBody>
      </p:sp>
      <p:sp>
        <p:nvSpPr>
          <p:cNvPr id="301" name="No logical meaning: not allowed"/>
          <p:cNvSpPr txBox="1"/>
          <p:nvPr/>
        </p:nvSpPr>
        <p:spPr>
          <a:xfrm>
            <a:off x="1090079" y="2997760"/>
            <a:ext cx="8556605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700"/>
              </a:spcBef>
              <a:defRPr sz="3000">
                <a:solidFill>
                  <a:srgbClr val="535353"/>
                </a:solidFill>
              </a:defRPr>
            </a:lvl1pPr>
          </a:lstStyle>
          <a:p>
            <a:r>
              <a:t>No logical meaning: not allowed</a:t>
            </a:r>
          </a:p>
        </p:txBody>
      </p:sp>
      <p:sp>
        <p:nvSpPr>
          <p:cNvPr id="302" name="Object_A + Object_B"/>
          <p:cNvSpPr txBox="1"/>
          <p:nvPr/>
        </p:nvSpPr>
        <p:spPr>
          <a:xfrm>
            <a:off x="435085" y="3712188"/>
            <a:ext cx="8556605" cy="609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700"/>
              </a:spcBef>
              <a:defRPr sz="3000" b="1"/>
            </a:lvl1pPr>
          </a:lstStyle>
          <a:p>
            <a:r>
              <a:t>Object_A + Object_B</a:t>
            </a:r>
          </a:p>
        </p:txBody>
      </p:sp>
      <p:sp>
        <p:nvSpPr>
          <p:cNvPr id="303" name="No guarantee it is an object"/>
          <p:cNvSpPr txBox="1"/>
          <p:nvPr/>
        </p:nvSpPr>
        <p:spPr>
          <a:xfrm>
            <a:off x="1090780" y="4311964"/>
            <a:ext cx="8556605" cy="609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700"/>
              </a:spcBef>
              <a:defRPr sz="3000">
                <a:solidFill>
                  <a:srgbClr val="535353"/>
                </a:solidFill>
              </a:defRPr>
            </a:lvl1pPr>
          </a:lstStyle>
          <a:p>
            <a:r>
              <a:t>No guarantee it is an object</a:t>
            </a:r>
          </a:p>
        </p:txBody>
      </p:sp>
      <p:sp>
        <p:nvSpPr>
          <p:cNvPr id="304" name="In C/C++, arithmetic on pointers is allowed"/>
          <p:cNvSpPr txBox="1"/>
          <p:nvPr/>
        </p:nvSpPr>
        <p:spPr>
          <a:xfrm>
            <a:off x="434383" y="5344104"/>
            <a:ext cx="8556605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>
              <a:spcBef>
                <a:spcPts val="700"/>
              </a:spcBef>
              <a:defRPr sz="3000">
                <a:solidFill>
                  <a:srgbClr val="941100"/>
                </a:solidFill>
              </a:defRPr>
            </a:lvl1pPr>
          </a:lstStyle>
          <a:p>
            <a:r>
              <a:t>In C/C++, arithmetic on pointers is allowed</a:t>
            </a:r>
          </a:p>
        </p:txBody>
      </p:sp>
      <p:sp>
        <p:nvSpPr>
          <p:cNvPr id="305" name="This often leads to sadness"/>
          <p:cNvSpPr txBox="1"/>
          <p:nvPr/>
        </p:nvSpPr>
        <p:spPr>
          <a:xfrm>
            <a:off x="434383" y="5920726"/>
            <a:ext cx="8556605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>
              <a:spcBef>
                <a:spcPts val="700"/>
              </a:spcBef>
              <a:defRPr sz="3000">
                <a:solidFill>
                  <a:srgbClr val="941100"/>
                </a:solidFill>
              </a:defRPr>
            </a:pPr>
            <a:r>
              <a:t>This often leads to </a:t>
            </a:r>
            <a:r>
              <a:rPr b="1"/>
              <a:t>sadness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5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7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" grpId="1" build="p" animBg="1" advAuto="0"/>
      <p:bldP spid="300" grpId="2" build="p" animBg="1" advAuto="0"/>
      <p:bldP spid="301" grpId="3" build="p" animBg="1" advAuto="0"/>
      <p:bldP spid="302" grpId="4" build="p" animBg="1" advAuto="0"/>
      <p:bldP spid="303" grpId="5" build="p" animBg="1" advAuto="0"/>
      <p:bldP spid="304" grpId="6" build="p" animBg="1" advAuto="0"/>
      <p:bldP spid="305" grpId="7" build="p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Reference Variable Data Types"/>
          <p:cNvSpPr txBox="1"/>
          <p:nvPr/>
        </p:nvSpPr>
        <p:spPr>
          <a:xfrm>
            <a:off x="1235618" y="228179"/>
            <a:ext cx="6954136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0000FF"/>
                </a:solidFill>
              </a:defRPr>
            </a:lvl1pPr>
          </a:lstStyle>
          <a:p>
            <a:r>
              <a:t>Reference Variable Data Types</a:t>
            </a:r>
          </a:p>
        </p:txBody>
      </p:sp>
      <p:pic>
        <p:nvPicPr>
          <p:cNvPr id="30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0382" y="2120268"/>
            <a:ext cx="8229601" cy="2844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Reference Variable Data Types"/>
          <p:cNvSpPr txBox="1"/>
          <p:nvPr/>
        </p:nvSpPr>
        <p:spPr>
          <a:xfrm>
            <a:off x="1235618" y="228179"/>
            <a:ext cx="6954136" cy="609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3600" b="1">
                <a:solidFill>
                  <a:srgbClr val="0000FF"/>
                </a:solidFill>
              </a:defRPr>
            </a:lvl1pPr>
          </a:lstStyle>
          <a:p>
            <a:r>
              <a:t>Reference Variable Data Types</a:t>
            </a:r>
          </a:p>
        </p:txBody>
      </p:sp>
      <p:pic>
        <p:nvPicPr>
          <p:cNvPr id="31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2246215"/>
            <a:ext cx="8229600" cy="2971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Java Basics II"/>
          <p:cNvSpPr txBox="1">
            <a:spLocks noGrp="1"/>
          </p:cNvSpPr>
          <p:nvPr>
            <p:ph type="title" idx="4294967295"/>
          </p:nvPr>
        </p:nvSpPr>
        <p:spPr>
          <a:xfrm>
            <a:off x="1295400" y="1524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Java Basics II</a:t>
            </a:r>
          </a:p>
        </p:txBody>
      </p:sp>
      <p:sp>
        <p:nvSpPr>
          <p:cNvPr id="125" name="Memory Allocation…"/>
          <p:cNvSpPr txBox="1">
            <a:spLocks noGrp="1"/>
          </p:cNvSpPr>
          <p:nvPr>
            <p:ph type="body" sz="half" idx="4294967295"/>
          </p:nvPr>
        </p:nvSpPr>
        <p:spPr>
          <a:xfrm>
            <a:off x="433760" y="1586517"/>
            <a:ext cx="7092284" cy="22605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•"/>
            </a:pPr>
            <a:r>
              <a:rPr dirty="0"/>
              <a:t>Memory Allocation</a:t>
            </a:r>
          </a:p>
          <a:p>
            <a:pPr>
              <a:lnSpc>
                <a:spcPct val="90000"/>
              </a:lnSpc>
              <a:buChar char="•"/>
            </a:pPr>
            <a:r>
              <a:rPr dirty="0"/>
              <a:t>Reference Types</a:t>
            </a:r>
          </a:p>
          <a:p>
            <a:pPr>
              <a:lnSpc>
                <a:spcPct val="90000"/>
              </a:lnSpc>
              <a:buChar char="•"/>
            </a:pPr>
            <a:r>
              <a:rPr dirty="0"/>
              <a:t>Wrapper Classes</a:t>
            </a:r>
          </a:p>
          <a:p>
            <a:pPr>
              <a:lnSpc>
                <a:spcPct val="90000"/>
              </a:lnSpc>
              <a:buChar char="•"/>
            </a:pPr>
            <a:r>
              <a:rPr dirty="0"/>
              <a:t>Strings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build="p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imple Object Declaration &amp; Creation"/>
          <p:cNvSpPr txBox="1">
            <a:spLocks noGrp="1"/>
          </p:cNvSpPr>
          <p:nvPr>
            <p:ph type="title" idx="4294967295"/>
          </p:nvPr>
        </p:nvSpPr>
        <p:spPr>
          <a:xfrm>
            <a:off x="228600" y="0"/>
            <a:ext cx="8915400" cy="9906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t>Simple Object Declaration &amp; Creation</a:t>
            </a:r>
          </a:p>
        </p:txBody>
      </p:sp>
      <p:sp>
        <p:nvSpPr>
          <p:cNvPr id="314" name="public class Circle…"/>
          <p:cNvSpPr txBox="1">
            <a:spLocks noGrp="1"/>
          </p:cNvSpPr>
          <p:nvPr>
            <p:ph type="body" idx="4294967295"/>
          </p:nvPr>
        </p:nvSpPr>
        <p:spPr>
          <a:xfrm>
            <a:off x="1401911" y="1104268"/>
            <a:ext cx="6776348" cy="541020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public class Circle 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{   private double radius;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public Circle(double r)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  {  radius = r;} //constructor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public double </a:t>
            </a:r>
            <a:r>
              <a:rPr sz="2000" b="1" dirty="0" err="1">
                <a:latin typeface="Courier New" panose="02070309020205020404" pitchFamily="49" charset="0"/>
              </a:rPr>
              <a:t>getRadius</a:t>
            </a:r>
            <a:r>
              <a:rPr sz="2000" b="1" dirty="0">
                <a:latin typeface="Courier New" panose="02070309020205020404" pitchFamily="49" charset="0"/>
              </a:rPr>
              <a:t>() 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  {return radius; }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public void </a:t>
            </a:r>
            <a:r>
              <a:rPr sz="2000" b="1" dirty="0" err="1">
                <a:latin typeface="Courier New" panose="02070309020205020404" pitchFamily="49" charset="0"/>
              </a:rPr>
              <a:t>setRadius</a:t>
            </a:r>
            <a:r>
              <a:rPr sz="2000" b="1" dirty="0">
                <a:latin typeface="Courier New" panose="02070309020205020404" pitchFamily="49" charset="0"/>
              </a:rPr>
              <a:t>(double r) 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  {radius </a:t>
            </a:r>
            <a:r>
              <a:rPr sz="2000" b="1" dirty="0" smtClean="0">
                <a:latin typeface="Courier New" panose="02070309020205020404" pitchFamily="49" charset="0"/>
              </a:rPr>
              <a:t>=</a:t>
            </a:r>
            <a:r>
              <a:rPr lang="en-US" sz="2000" b="1" dirty="0" smtClean="0">
                <a:latin typeface="Courier New" panose="02070309020205020404" pitchFamily="49" charset="0"/>
              </a:rPr>
              <a:t> </a:t>
            </a:r>
            <a:r>
              <a:rPr sz="2000" b="1" dirty="0" smtClean="0">
                <a:latin typeface="Courier New" panose="02070309020205020404" pitchFamily="49" charset="0"/>
              </a:rPr>
              <a:t>r</a:t>
            </a:r>
            <a:r>
              <a:rPr sz="2000" b="1" dirty="0">
                <a:latin typeface="Courier New" panose="02070309020205020404" pitchFamily="49" charset="0"/>
              </a:rPr>
              <a:t>; }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public double </a:t>
            </a:r>
            <a:r>
              <a:rPr sz="2000" b="1" dirty="0" err="1">
                <a:latin typeface="Courier New" panose="02070309020205020404" pitchFamily="49" charset="0"/>
              </a:rPr>
              <a:t>getArea</a:t>
            </a:r>
            <a:r>
              <a:rPr sz="2000" b="1" dirty="0">
                <a:latin typeface="Courier New" panose="02070309020205020404" pitchFamily="49" charset="0"/>
              </a:rPr>
              <a:t>() 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  { return </a:t>
            </a:r>
            <a:r>
              <a:rPr sz="2000" b="1" dirty="0" err="1">
                <a:latin typeface="Courier New" panose="02070309020205020404" pitchFamily="49" charset="0"/>
              </a:rPr>
              <a:t>Math.PI</a:t>
            </a:r>
            <a:r>
              <a:rPr sz="2000" b="1" dirty="0">
                <a:latin typeface="Courier New" panose="02070309020205020404" pitchFamily="49" charset="0"/>
              </a:rPr>
              <a:t> * radius * radius; }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public double </a:t>
            </a:r>
            <a:r>
              <a:rPr sz="2000" b="1" dirty="0" err="1">
                <a:latin typeface="Courier New" panose="02070309020205020404" pitchFamily="49" charset="0"/>
              </a:rPr>
              <a:t>getPerimeter</a:t>
            </a:r>
            <a:r>
              <a:rPr sz="2000" b="1" dirty="0">
                <a:latin typeface="Courier New" panose="02070309020205020404" pitchFamily="49" charset="0"/>
              </a:rPr>
              <a:t>() 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      {return 2.0 * </a:t>
            </a:r>
            <a:r>
              <a:rPr sz="2000" b="1" dirty="0" err="1">
                <a:latin typeface="Courier New" panose="02070309020205020404" pitchFamily="49" charset="0"/>
              </a:rPr>
              <a:t>Math.PI</a:t>
            </a:r>
            <a:r>
              <a:rPr sz="2000" b="1" dirty="0">
                <a:latin typeface="Courier New" panose="02070309020205020404" pitchFamily="49" charset="0"/>
              </a:rPr>
              <a:t> * radius;}</a:t>
            </a:r>
          </a:p>
          <a:p>
            <a:pPr marL="336042" indent="-336042" defTabSz="896111">
              <a:spcBef>
                <a:spcPts val="500"/>
              </a:spcBef>
              <a:buSzTx/>
              <a:buNone/>
              <a:defRPr sz="2352"/>
            </a:pPr>
            <a:r>
              <a:rPr sz="2000" b="1" dirty="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// in the main method of the driver class…"/>
          <p:cNvSpPr txBox="1"/>
          <p:nvPr/>
        </p:nvSpPr>
        <p:spPr>
          <a:xfrm>
            <a:off x="1898917" y="1503804"/>
            <a:ext cx="5346166" cy="31645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// in the main method of the driver class</a:t>
            </a:r>
          </a:p>
          <a:p>
            <a:pPr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. . .</a:t>
            </a:r>
          </a:p>
          <a:p>
            <a:pPr>
              <a:defRPr>
                <a:solidFill>
                  <a:srgbClr val="008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Circle myCirc;</a:t>
            </a:r>
          </a:p>
          <a:p>
            <a:pPr>
              <a:defRPr>
                <a:solidFill>
                  <a:srgbClr val="008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myCirc = </a:t>
            </a:r>
            <a:r>
              <a:rPr b="1"/>
              <a:t>new</a:t>
            </a:r>
            <a:r>
              <a:t> Circle (2.0);</a:t>
            </a:r>
          </a:p>
          <a:p>
            <a:pPr>
              <a:defRPr>
                <a:solidFill>
                  <a:srgbClr val="008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/>
          </a:p>
          <a:p>
            <a:pPr>
              <a:defRPr>
                <a:solidFill>
                  <a:srgbClr val="008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double theArea = myCirc</a:t>
            </a:r>
            <a:r>
              <a:rPr b="1"/>
              <a:t>.</a:t>
            </a:r>
            <a:r>
              <a:t>getArea();</a:t>
            </a:r>
          </a:p>
          <a:p>
            <a:pPr>
              <a:defRPr>
                <a:solidFill>
                  <a:srgbClr val="008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double thePerim = myCirc</a:t>
            </a:r>
            <a:r>
              <a:rPr b="1"/>
              <a:t>.</a:t>
            </a:r>
            <a:r>
              <a:t>getPerimeter();</a:t>
            </a:r>
          </a:p>
          <a:p>
            <a:pPr>
              <a:defRPr>
                <a:solidFill>
                  <a:srgbClr val="008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. . . </a:t>
            </a:r>
          </a:p>
          <a:p>
            <a:pPr>
              <a:defRPr>
                <a:solidFill>
                  <a:srgbClr val="008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t>myCirc = null; </a:t>
            </a:r>
            <a:r>
              <a:rPr sz="2000"/>
              <a:t>//what happens? </a:t>
            </a:r>
          </a:p>
        </p:txBody>
      </p:sp>
      <p:sp>
        <p:nvSpPr>
          <p:cNvPr id="317" name="What happens to myCirc?"/>
          <p:cNvSpPr txBox="1">
            <a:spLocks noGrp="1"/>
          </p:cNvSpPr>
          <p:nvPr>
            <p:ph type="body" sz="quarter" idx="4294967295"/>
          </p:nvPr>
        </p:nvSpPr>
        <p:spPr>
          <a:xfrm>
            <a:off x="1873058" y="5191704"/>
            <a:ext cx="4431435" cy="609883"/>
          </a:xfrm>
          <a:prstGeom prst="rect">
            <a:avLst/>
          </a:prstGeom>
        </p:spPr>
        <p:txBody>
          <a:bodyPr/>
          <a:lstStyle>
            <a:lvl1pPr marL="339470" indent="-339470" defTabSz="905255">
              <a:spcBef>
                <a:spcPts val="500"/>
              </a:spcBef>
              <a:buSzTx/>
              <a:buNone/>
              <a:defRPr sz="2970"/>
            </a:lvl1pPr>
          </a:lstStyle>
          <a:p>
            <a:r>
              <a:t>What happens to myCirc?</a:t>
            </a:r>
          </a:p>
        </p:txBody>
      </p:sp>
      <p:sp>
        <p:nvSpPr>
          <p:cNvPr id="318" name="Simple Object Declaration &amp; Creation"/>
          <p:cNvSpPr txBox="1">
            <a:spLocks noGrp="1"/>
          </p:cNvSpPr>
          <p:nvPr>
            <p:ph type="title" idx="4294967295"/>
          </p:nvPr>
        </p:nvSpPr>
        <p:spPr>
          <a:xfrm>
            <a:off x="228600" y="0"/>
            <a:ext cx="8915400" cy="9906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t>Simple Object Declaration &amp; Creation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3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3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" grpId="1" build="p" bldLvl="5" animBg="1" advAuto="0"/>
      <p:bldP spid="317" grpId="2" build="p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More about Reference Types"/>
          <p:cNvSpPr txBox="1">
            <a:spLocks noGrp="1"/>
          </p:cNvSpPr>
          <p:nvPr>
            <p:ph type="title" idx="4294967295"/>
          </p:nvPr>
        </p:nvSpPr>
        <p:spPr>
          <a:xfrm>
            <a:off x="228600" y="0"/>
            <a:ext cx="8915400" cy="990600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t>More about Reference Types</a:t>
            </a:r>
          </a:p>
        </p:txBody>
      </p:sp>
      <p:sp>
        <p:nvSpPr>
          <p:cNvPr id="321" name="Assignment (=)…"/>
          <p:cNvSpPr txBox="1">
            <a:spLocks noGrp="1"/>
          </p:cNvSpPr>
          <p:nvPr>
            <p:ph type="body" idx="4294967295"/>
          </p:nvPr>
        </p:nvSpPr>
        <p:spPr>
          <a:xfrm>
            <a:off x="190500" y="1341709"/>
            <a:ext cx="8991600" cy="609600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Char char="•"/>
            </a:pPr>
            <a:r>
              <a:t>Assignment (=)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Values are copied from </a:t>
            </a:r>
            <a:r>
              <a:rPr i="1"/>
              <a:t>rhs</a:t>
            </a:r>
            <a:r>
              <a:t> to </a:t>
            </a:r>
            <a:r>
              <a:rPr i="1"/>
              <a:t>lhs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For objects it’s the </a:t>
            </a:r>
            <a:r>
              <a:rPr i="1"/>
              <a:t>address of</a:t>
            </a:r>
            <a:r>
              <a:t> that is copied</a:t>
            </a:r>
          </a:p>
          <a:p>
            <a:pPr>
              <a:spcBef>
                <a:spcPts val="0"/>
              </a:spcBef>
              <a:buChar char="•"/>
            </a:pPr>
            <a:r>
              <a:t>Equality testing (==)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For object vars it is testing the equality of the addresses, not the objects referred to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Use an “equals” method for that purpose</a:t>
            </a:r>
          </a:p>
          <a:p>
            <a:pPr marL="1143000" lvl="2" indent="-228600">
              <a:spcBef>
                <a:spcPts val="0"/>
              </a:spcBef>
              <a:defRPr sz="2400"/>
            </a:pPr>
            <a:r>
              <a:t>if (string1.</a:t>
            </a:r>
            <a:r>
              <a:rPr b="1">
                <a:solidFill>
                  <a:srgbClr val="0000FF"/>
                </a:solidFill>
              </a:rPr>
              <a:t>equals</a:t>
            </a:r>
            <a:r>
              <a:t>(string2)) . . . </a:t>
            </a:r>
          </a:p>
          <a:p>
            <a:pPr>
              <a:spcBef>
                <a:spcPts val="0"/>
              </a:spcBef>
              <a:buChar char="•"/>
            </a:pPr>
            <a:r>
              <a:t>Parameter passing (when calling a method)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For reference vars, the address is passed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3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3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3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3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" grpId="1" build="p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Wrapper Classes"/>
          <p:cNvSpPr txBox="1">
            <a:spLocks noGrp="1"/>
          </p:cNvSpPr>
          <p:nvPr>
            <p:ph type="title" idx="4294967295"/>
          </p:nvPr>
        </p:nvSpPr>
        <p:spPr>
          <a:xfrm>
            <a:off x="952710" y="202077"/>
            <a:ext cx="7772401" cy="6858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Wrapper Classes</a:t>
            </a:r>
          </a:p>
        </p:txBody>
      </p:sp>
      <p:sp>
        <p:nvSpPr>
          <p:cNvPr id="324" name="Classes that encapsulate a primitive type within an object…"/>
          <p:cNvSpPr txBox="1">
            <a:spLocks noGrp="1"/>
          </p:cNvSpPr>
          <p:nvPr>
            <p:ph type="body" idx="4294967295"/>
          </p:nvPr>
        </p:nvSpPr>
        <p:spPr>
          <a:xfrm>
            <a:off x="190499" y="1216252"/>
            <a:ext cx="8763002" cy="61722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buChar char="•"/>
              <a:defRPr sz="2400"/>
            </a:pPr>
            <a:r>
              <a:t>Classes that encapsulate a primitive type within an object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•"/>
              <a:defRPr sz="2400"/>
            </a:pPr>
            <a:r>
              <a:t>Along with </a:t>
            </a:r>
            <a:r>
              <a:rPr b="1"/>
              <a:t>autoboxing/unboxing</a:t>
            </a:r>
            <a:r>
              <a:t>, and the various conversion methods this allows the mixture of primitives and objects in expressions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•"/>
              <a:defRPr sz="2400"/>
            </a:pPr>
            <a:r>
              <a:t>Builtin wrapper classes are: 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defRPr sz="2400" b="1"/>
            </a:pPr>
            <a:r>
              <a:t>Double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defRPr sz="2400" b="1"/>
            </a:pPr>
            <a:r>
              <a:t>Float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defRPr sz="2400" b="1"/>
            </a:pPr>
            <a:r>
              <a:t>Integer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defRPr sz="2400" b="1"/>
            </a:pPr>
            <a:r>
              <a:t>Long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defRPr sz="2400" b="1"/>
            </a:pPr>
            <a:r>
              <a:t>Short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defRPr sz="2400" b="1"/>
            </a:pPr>
            <a:r>
              <a:t>Byte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defRPr sz="2400" b="1"/>
            </a:pPr>
            <a:r>
              <a:t>Character</a:t>
            </a:r>
          </a:p>
          <a:p>
            <a:pPr marL="742950" lvl="1" indent="-285750">
              <a:lnSpc>
                <a:spcPct val="90000"/>
              </a:lnSpc>
              <a:spcBef>
                <a:spcPts val="0"/>
              </a:spcBef>
              <a:defRPr sz="2400" b="1"/>
            </a:pPr>
            <a:r>
              <a:t>Boolean</a:t>
            </a:r>
          </a:p>
          <a:p>
            <a:pPr>
              <a:lnSpc>
                <a:spcPct val="90000"/>
              </a:lnSpc>
              <a:spcBef>
                <a:spcPts val="500"/>
              </a:spcBef>
              <a:buChar char="•"/>
              <a:defRPr sz="2400"/>
            </a:pPr>
            <a:r>
              <a:t>They contain methods that allow us to fully integrate the primitive types into Java’s object hierarchy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" grpId="1" build="p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443171" cy="43706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anchor="t"/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327" name="Wrapper Class for Integers"/>
          <p:cNvSpPr txBox="1">
            <a:spLocks noGrp="1"/>
          </p:cNvSpPr>
          <p:nvPr>
            <p:ph type="title" idx="4294967295"/>
          </p:nvPr>
        </p:nvSpPr>
        <p:spPr>
          <a:xfrm>
            <a:off x="228600" y="274637"/>
            <a:ext cx="8458200" cy="56356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768095">
              <a:defRPr sz="3359"/>
            </a:lvl1pPr>
          </a:lstStyle>
          <a:p>
            <a:r>
              <a:t>Wrapper Class for Integers</a:t>
            </a:r>
          </a:p>
        </p:txBody>
      </p:sp>
      <p:pic>
        <p:nvPicPr>
          <p:cNvPr id="32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1600200"/>
            <a:ext cx="8997950" cy="3276600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As well as constructors for integer values"/>
          <p:cNvSpPr txBox="1"/>
          <p:nvPr/>
        </p:nvSpPr>
        <p:spPr>
          <a:xfrm>
            <a:off x="228599" y="5029200"/>
            <a:ext cx="5148819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r>
              <a:t>As well as constructors for integer values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Autoboxing and Auto-unboxing"/>
          <p:cNvSpPr txBox="1">
            <a:spLocks noGrp="1"/>
          </p:cNvSpPr>
          <p:nvPr>
            <p:ph type="title" idx="4294967295"/>
          </p:nvPr>
        </p:nvSpPr>
        <p:spPr>
          <a:xfrm>
            <a:off x="609600" y="152400"/>
            <a:ext cx="7772400" cy="685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Autoboxing and Auto-unboxing</a:t>
            </a:r>
          </a:p>
        </p:txBody>
      </p:sp>
      <p:sp>
        <p:nvSpPr>
          <p:cNvPr id="332" name="When a primitive type is automatically encapsulated (boxed) into an equivalent object type wrapper when needed…"/>
          <p:cNvSpPr txBox="1">
            <a:spLocks noGrp="1"/>
          </p:cNvSpPr>
          <p:nvPr>
            <p:ph type="body" idx="4294967295"/>
          </p:nvPr>
        </p:nvSpPr>
        <p:spPr>
          <a:xfrm>
            <a:off x="190500" y="1115635"/>
            <a:ext cx="8610600" cy="586740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har char="•"/>
              <a:defRPr sz="2800"/>
            </a:pPr>
            <a:r>
              <a:t>When a primitive type is automatically encapsulated (boxed) into an equivalent object type wrapper when needed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Or done explicitly like</a:t>
            </a:r>
          </a:p>
          <a:p>
            <a:pPr marL="228600" lvl="2" indent="685800">
              <a:spcBef>
                <a:spcPts val="0"/>
              </a:spcBef>
              <a:buSzTx/>
              <a:buNone/>
              <a:defRPr sz="2800"/>
            </a:pPr>
            <a:r>
              <a:t>Integer.parseInt (stringVariable)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When the value of a boxed object is automatically extracted into a primitive value when needed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Example</a:t>
            </a:r>
          </a:p>
          <a:p>
            <a:pPr marL="285750" lvl="1" indent="171450">
              <a:spcBef>
                <a:spcPts val="0"/>
              </a:spcBef>
              <a:buSzTx/>
              <a:buNone/>
              <a:defRPr sz="2800">
                <a:solidFill>
                  <a:srgbClr val="0000FF"/>
                </a:solidFill>
              </a:defRPr>
            </a:pPr>
            <a:r>
              <a:t>Integer i1 = new Integer (1234);</a:t>
            </a:r>
          </a:p>
          <a:p>
            <a:pPr marL="285750" lvl="1" indent="171450">
              <a:spcBef>
                <a:spcPts val="0"/>
              </a:spcBef>
              <a:buSzTx/>
              <a:buNone/>
              <a:defRPr sz="2800">
                <a:solidFill>
                  <a:srgbClr val="0000FF"/>
                </a:solidFill>
              </a:defRPr>
            </a:pPr>
            <a:r>
              <a:t>int i2 = 33;</a:t>
            </a:r>
          </a:p>
          <a:p>
            <a:pPr marL="285750" lvl="1" indent="171450">
              <a:spcBef>
                <a:spcPts val="0"/>
              </a:spcBef>
              <a:buSzTx/>
              <a:buNone/>
              <a:defRPr sz="2800">
                <a:solidFill>
                  <a:srgbClr val="0000FF"/>
                </a:solidFill>
              </a:defRPr>
            </a:pPr>
            <a:r>
              <a:t>i1 = i1 + i2:</a:t>
            </a:r>
          </a:p>
          <a:p>
            <a:pPr marL="285750" lvl="1" indent="171450">
              <a:spcBef>
                <a:spcPts val="0"/>
              </a:spcBef>
              <a:buSzTx/>
              <a:buNone/>
              <a:defRPr sz="2800">
                <a:solidFill>
                  <a:srgbClr val="0000FF"/>
                </a:solidFill>
              </a:defRPr>
            </a:pPr>
            <a:r>
              <a:t>System.out.println(i1);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" grpId="1" build="p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tring Objects"/>
          <p:cNvSpPr txBox="1">
            <a:spLocks noGrp="1"/>
          </p:cNvSpPr>
          <p:nvPr>
            <p:ph type="title" idx="4294967295"/>
          </p:nvPr>
        </p:nvSpPr>
        <p:spPr>
          <a:xfrm>
            <a:off x="2438400" y="0"/>
            <a:ext cx="4419600" cy="838200"/>
          </a:xfrm>
          <a:prstGeom prst="rect">
            <a:avLst/>
          </a:prstGeom>
        </p:spPr>
        <p:txBody>
          <a:bodyPr/>
          <a:lstStyle/>
          <a:p>
            <a:r>
              <a:t>String Objects</a:t>
            </a:r>
          </a:p>
        </p:txBody>
      </p:sp>
      <p:sp>
        <p:nvSpPr>
          <p:cNvPr id="335" name="String objects are immutable"/>
          <p:cNvSpPr txBox="1"/>
          <p:nvPr/>
        </p:nvSpPr>
        <p:spPr>
          <a:xfrm>
            <a:off x="410641" y="4837554"/>
            <a:ext cx="4489681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228600">
              <a:lnSpc>
                <a:spcPct val="90000"/>
              </a:lnSpc>
              <a:defRPr sz="2500"/>
            </a:pPr>
            <a:r>
              <a:t>String objects are </a:t>
            </a:r>
            <a:r>
              <a:rPr i="1"/>
              <a:t>immutable</a:t>
            </a:r>
          </a:p>
        </p:txBody>
      </p:sp>
      <p:sp>
        <p:nvSpPr>
          <p:cNvPr id="336" name="Static quoted strings are automatically converted into String objects."/>
          <p:cNvSpPr txBox="1"/>
          <p:nvPr/>
        </p:nvSpPr>
        <p:spPr>
          <a:xfrm>
            <a:off x="434878" y="5487915"/>
            <a:ext cx="7414100" cy="781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228600">
              <a:lnSpc>
                <a:spcPct val="90000"/>
              </a:lnSpc>
              <a:defRPr sz="2500"/>
            </a:pPr>
            <a:r>
              <a:t>Static quoted strings are automatically converted into String objects.</a:t>
            </a:r>
          </a:p>
        </p:txBody>
      </p:sp>
      <p:sp>
        <p:nvSpPr>
          <p:cNvPr id="337" name="String variables are declared and may be initialized"/>
          <p:cNvSpPr txBox="1"/>
          <p:nvPr/>
        </p:nvSpPr>
        <p:spPr>
          <a:xfrm>
            <a:off x="409471" y="1787635"/>
            <a:ext cx="7515713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1" indent="228600">
              <a:lnSpc>
                <a:spcPct val="90000"/>
              </a:lnSpc>
              <a:defRPr sz="2500"/>
            </a:pPr>
            <a:r>
              <a:t>String variables are declared and may be initialized</a:t>
            </a:r>
          </a:p>
        </p:txBody>
      </p:sp>
      <p:sp>
        <p:nvSpPr>
          <p:cNvPr id="338" name="A String is a composite data object  built from instances of the primitive data type char (in Unicode)"/>
          <p:cNvSpPr txBox="1"/>
          <p:nvPr/>
        </p:nvSpPr>
        <p:spPr>
          <a:xfrm>
            <a:off x="433522" y="3854684"/>
            <a:ext cx="7894916" cy="781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1" indent="228600">
              <a:lnSpc>
                <a:spcPct val="90000"/>
              </a:lnSpc>
              <a:defRPr sz="2500"/>
            </a:pPr>
            <a:r>
              <a:t>A String is a composite data </a:t>
            </a:r>
            <a:r>
              <a:rPr b="1" i="1"/>
              <a:t>object</a:t>
            </a:r>
            <a:r>
              <a:t>  built from instances of the primitive data type </a:t>
            </a:r>
            <a:r>
              <a:rPr b="1"/>
              <a:t>char</a:t>
            </a:r>
            <a:r>
              <a:t> (in Unicode)</a:t>
            </a:r>
          </a:p>
        </p:txBody>
      </p:sp>
      <p:sp>
        <p:nvSpPr>
          <p:cNvPr id="339" name="Same basic operations as all reference vars, except +"/>
          <p:cNvSpPr txBox="1"/>
          <p:nvPr/>
        </p:nvSpPr>
        <p:spPr>
          <a:xfrm>
            <a:off x="433522" y="3204323"/>
            <a:ext cx="7894915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1" indent="228600">
              <a:lnSpc>
                <a:spcPct val="90000"/>
              </a:lnSpc>
              <a:defRPr sz="2500"/>
            </a:pPr>
            <a:r>
              <a:t>Same basic operations as all reference vars, except </a:t>
            </a:r>
            <a:r>
              <a:rPr b="1"/>
              <a:t>+</a:t>
            </a:r>
          </a:p>
        </p:txBody>
      </p:sp>
      <p:sp>
        <p:nvSpPr>
          <p:cNvPr id="340" name="Strings are represented by objects (String)"/>
          <p:cNvSpPr txBox="1"/>
          <p:nvPr/>
        </p:nvSpPr>
        <p:spPr>
          <a:xfrm>
            <a:off x="643708" y="1296600"/>
            <a:ext cx="6068893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90000"/>
              </a:lnSpc>
              <a:defRPr sz="2500"/>
            </a:lvl1pPr>
          </a:lstStyle>
          <a:p>
            <a:r>
              <a:t>Strings are represented by objects (String)</a:t>
            </a:r>
          </a:p>
        </p:txBody>
      </p:sp>
      <p:sp>
        <p:nvSpPr>
          <p:cNvPr id="341" name="String name = “Ned Logan”;"/>
          <p:cNvSpPr txBox="1"/>
          <p:nvPr/>
        </p:nvSpPr>
        <p:spPr>
          <a:xfrm>
            <a:off x="-27760" y="2317671"/>
            <a:ext cx="5050146" cy="449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marL="228600" lvl="3" indent="457200">
              <a:lnSpc>
                <a:spcPct val="90000"/>
              </a:lnSpc>
              <a:defRPr sz="2500" b="1"/>
            </a:pPr>
            <a:r>
              <a:t>String name = “Ned Logan”;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" grpId="6" animBg="1" advAuto="0"/>
      <p:bldP spid="336" grpId="7" animBg="1" advAuto="0"/>
      <p:bldP spid="337" grpId="2" animBg="1" advAuto="0"/>
      <p:bldP spid="338" grpId="5" animBg="1" advAuto="0"/>
      <p:bldP spid="339" grpId="4" animBg="1" advAuto="0"/>
      <p:bldP spid="340" grpId="1" animBg="1" advAuto="0"/>
      <p:bldP spid="341" grpId="3" animBg="1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What do we do with Strings?"/>
          <p:cNvSpPr txBox="1">
            <a:spLocks noGrp="1"/>
          </p:cNvSpPr>
          <p:nvPr>
            <p:ph type="title" idx="4294967295"/>
          </p:nvPr>
        </p:nvSpPr>
        <p:spPr>
          <a:xfrm>
            <a:off x="609600" y="-1"/>
            <a:ext cx="7772400" cy="1143002"/>
          </a:xfrm>
          <a:prstGeom prst="rect">
            <a:avLst/>
          </a:prstGeom>
        </p:spPr>
        <p:txBody>
          <a:bodyPr/>
          <a:lstStyle/>
          <a:p>
            <a:r>
              <a:t>What do we do with Strings?</a:t>
            </a:r>
          </a:p>
        </p:txBody>
      </p:sp>
      <p:sp>
        <p:nvSpPr>
          <p:cNvPr id="344" name="Input and output them…"/>
          <p:cNvSpPr txBox="1">
            <a:spLocks noGrp="1"/>
          </p:cNvSpPr>
          <p:nvPr>
            <p:ph type="body" idx="4294967295"/>
          </p:nvPr>
        </p:nvSpPr>
        <p:spPr>
          <a:xfrm>
            <a:off x="533400" y="1256668"/>
            <a:ext cx="8305800" cy="5181601"/>
          </a:xfrm>
          <a:prstGeom prst="rect">
            <a:avLst/>
          </a:prstGeom>
        </p:spPr>
        <p:txBody>
          <a:bodyPr/>
          <a:lstStyle/>
          <a:p>
            <a:pPr>
              <a:buChar char="•"/>
            </a:pPr>
            <a:r>
              <a:t>Input and output them</a:t>
            </a:r>
          </a:p>
          <a:p>
            <a:pPr>
              <a:buChar char="•"/>
            </a:pPr>
            <a:r>
              <a:t>Make a bigger String out of little ones</a:t>
            </a:r>
          </a:p>
          <a:p>
            <a:pPr>
              <a:buChar char="•"/>
            </a:pPr>
            <a:r>
              <a:t>Break big Strings into smaller ones</a:t>
            </a:r>
          </a:p>
          <a:p>
            <a:pPr>
              <a:buChar char="•"/>
            </a:pPr>
            <a:r>
              <a:t>Do comparisons (like in chars)</a:t>
            </a:r>
          </a:p>
          <a:p>
            <a:pPr>
              <a:buChar char="•"/>
            </a:pPr>
            <a:r>
              <a:t>Extremely useful in any application that manipulates text (e.g. translators, word processors, language puzzles, etc.)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" grpId="1" build="p" bldLvl="5" animBg="1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443171" cy="43706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anchor="t"/>
          <a:lstStyle>
            <a:lvl1pPr algn="l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28</a:t>
            </a:fld>
            <a:endParaRPr/>
          </a:p>
        </p:txBody>
      </p:sp>
      <p:sp>
        <p:nvSpPr>
          <p:cNvPr id="347" name="The String Class"/>
          <p:cNvSpPr txBox="1">
            <a:spLocks noGrp="1"/>
          </p:cNvSpPr>
          <p:nvPr>
            <p:ph type="title" idx="4294967295"/>
          </p:nvPr>
        </p:nvSpPr>
        <p:spPr>
          <a:xfrm>
            <a:off x="533400" y="152400"/>
            <a:ext cx="7772400" cy="685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The 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t> Class</a:t>
            </a:r>
          </a:p>
        </p:txBody>
      </p:sp>
      <p:sp>
        <p:nvSpPr>
          <p:cNvPr id="348" name="You cannot modify a String object…"/>
          <p:cNvSpPr txBox="1">
            <a:spLocks noGrp="1"/>
          </p:cNvSpPr>
          <p:nvPr>
            <p:ph type="body" idx="4294967295"/>
          </p:nvPr>
        </p:nvSpPr>
        <p:spPr>
          <a:xfrm>
            <a:off x="252596" y="1014596"/>
            <a:ext cx="8839201" cy="5638801"/>
          </a:xfrm>
          <a:prstGeom prst="rect">
            <a:avLst/>
          </a:prstGeom>
        </p:spPr>
        <p:txBody>
          <a:bodyPr/>
          <a:lstStyle/>
          <a:p>
            <a:pPr>
              <a:buChar char="•"/>
            </a:pPr>
            <a:r>
              <a:t>You cannot modify a </a:t>
            </a: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t> object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If you attempt to do so, Java will create a new object that contains the modified character sequence</a:t>
            </a:r>
          </a:p>
          <a:p>
            <a:pPr marL="1143000" lvl="2" indent="-228600">
              <a:spcBef>
                <a:spcPts val="0"/>
              </a:spcBef>
              <a:defRPr sz="2400"/>
            </a:pPr>
            <a:r>
              <a:t>String myName = “Elliot Koffman”;</a:t>
            </a:r>
          </a:p>
          <a:p>
            <a:pPr marL="1143000" lvl="2" indent="-228600">
              <a:spcBef>
                <a:spcPts val="0"/>
              </a:spcBef>
              <a:defRPr sz="2400"/>
            </a:pPr>
            <a:r>
              <a:t>myName = “Koffman, Elliot”;</a:t>
            </a:r>
          </a:p>
        </p:txBody>
      </p:sp>
      <p:pic>
        <p:nvPicPr>
          <p:cNvPr id="34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8325" y="3657600"/>
            <a:ext cx="8575675" cy="3200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0" name="Rectangle"/>
          <p:cNvSpPr/>
          <p:nvPr/>
        </p:nvSpPr>
        <p:spPr>
          <a:xfrm>
            <a:off x="609600" y="3810000"/>
            <a:ext cx="1676400" cy="381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Times"/>
                <a:ea typeface="Times"/>
                <a:cs typeface="Times"/>
                <a:sym typeface="Times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" grpId="1" animBg="1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How characters are stored in Strings"/>
          <p:cNvSpPr txBox="1">
            <a:spLocks noGrp="1"/>
          </p:cNvSpPr>
          <p:nvPr>
            <p:ph type="title" idx="4294967295"/>
          </p:nvPr>
        </p:nvSpPr>
        <p:spPr>
          <a:xfrm>
            <a:off x="304800" y="76200"/>
            <a:ext cx="8458200" cy="762000"/>
          </a:xfrm>
          <a:prstGeom prst="rect">
            <a:avLst/>
          </a:prstGeom>
        </p:spPr>
        <p:txBody>
          <a:bodyPr/>
          <a:lstStyle/>
          <a:p>
            <a:r>
              <a:t>How characters are stored in Strings</a:t>
            </a:r>
          </a:p>
        </p:txBody>
      </p:sp>
      <p:sp>
        <p:nvSpPr>
          <p:cNvPr id="353" name="Each character in a String is in a sequential position.…"/>
          <p:cNvSpPr txBox="1">
            <a:spLocks noGrp="1"/>
          </p:cNvSpPr>
          <p:nvPr>
            <p:ph type="body" sz="half" idx="4294967295"/>
          </p:nvPr>
        </p:nvSpPr>
        <p:spPr>
          <a:xfrm>
            <a:off x="227337" y="977970"/>
            <a:ext cx="8991601" cy="14478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Each character in a String is in a sequential position.</a:t>
            </a:r>
          </a:p>
          <a:p>
            <a:pPr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Each position has a number starting with position 0</a:t>
            </a:r>
          </a:p>
          <a:p>
            <a:pPr>
              <a:lnSpc>
                <a:spcPct val="90000"/>
              </a:lnSpc>
              <a:spcBef>
                <a:spcPts val="600"/>
              </a:spcBef>
              <a:buChar char="•"/>
              <a:defRPr sz="2800"/>
            </a:pPr>
            <a:r>
              <a:t>String name = “Ned Logan”;  // is stored as:</a:t>
            </a:r>
          </a:p>
        </p:txBody>
      </p:sp>
      <p:grpSp>
        <p:nvGrpSpPr>
          <p:cNvPr id="365" name="Group"/>
          <p:cNvGrpSpPr/>
          <p:nvPr/>
        </p:nvGrpSpPr>
        <p:grpSpPr>
          <a:xfrm>
            <a:off x="1600200" y="2743199"/>
            <a:ext cx="7543800" cy="1371601"/>
            <a:chOff x="0" y="0"/>
            <a:chExt cx="7543800" cy="1371600"/>
          </a:xfrm>
        </p:grpSpPr>
        <p:sp>
          <p:nvSpPr>
            <p:cNvPr id="354" name="Rectangle"/>
            <p:cNvSpPr/>
            <p:nvPr/>
          </p:nvSpPr>
          <p:spPr>
            <a:xfrm>
              <a:off x="0" y="530225"/>
              <a:ext cx="7543800" cy="841375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Times New Roman"/>
                </a:defRPr>
              </a:pPr>
              <a:endParaRPr/>
            </a:p>
          </p:txBody>
        </p:sp>
        <p:sp>
          <p:nvSpPr>
            <p:cNvPr id="355" name="Line"/>
            <p:cNvSpPr/>
            <p:nvPr/>
          </p:nvSpPr>
          <p:spPr>
            <a:xfrm flipH="1">
              <a:off x="761999" y="533400"/>
              <a:ext cx="2" cy="83820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6" name="Line"/>
            <p:cNvSpPr/>
            <p:nvPr/>
          </p:nvSpPr>
          <p:spPr>
            <a:xfrm flipH="1">
              <a:off x="1600199" y="533400"/>
              <a:ext cx="1" cy="83820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7" name="Line"/>
            <p:cNvSpPr/>
            <p:nvPr/>
          </p:nvSpPr>
          <p:spPr>
            <a:xfrm>
              <a:off x="2438400" y="533400"/>
              <a:ext cx="0" cy="83820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8" name="Line"/>
            <p:cNvSpPr/>
            <p:nvPr/>
          </p:nvSpPr>
          <p:spPr>
            <a:xfrm>
              <a:off x="3276600" y="533400"/>
              <a:ext cx="0" cy="83820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9" name="Line"/>
            <p:cNvSpPr/>
            <p:nvPr/>
          </p:nvSpPr>
          <p:spPr>
            <a:xfrm>
              <a:off x="4114800" y="533400"/>
              <a:ext cx="0" cy="83820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0" name="Line"/>
            <p:cNvSpPr/>
            <p:nvPr/>
          </p:nvSpPr>
          <p:spPr>
            <a:xfrm>
              <a:off x="4953000" y="533400"/>
              <a:ext cx="0" cy="83820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1" name="Line"/>
            <p:cNvSpPr/>
            <p:nvPr/>
          </p:nvSpPr>
          <p:spPr>
            <a:xfrm>
              <a:off x="5791200" y="533400"/>
              <a:ext cx="0" cy="83820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2" name="Line"/>
            <p:cNvSpPr/>
            <p:nvPr/>
          </p:nvSpPr>
          <p:spPr>
            <a:xfrm>
              <a:off x="6629400" y="533400"/>
              <a:ext cx="0" cy="83820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3" name="N         e         d                   L         o         g          a          n"/>
            <p:cNvSpPr txBox="1"/>
            <p:nvPr/>
          </p:nvSpPr>
          <p:spPr>
            <a:xfrm>
              <a:off x="60325" y="650875"/>
              <a:ext cx="7094300" cy="421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latin typeface="+mj-lt"/>
                  <a:ea typeface="+mj-ea"/>
                  <a:cs typeface="+mj-cs"/>
                  <a:sym typeface="Times New Roman"/>
                </a:defRPr>
              </a:lvl1pPr>
            </a:lstStyle>
            <a:p>
              <a:r>
                <a:t>N         e         d                   L         o         g          a          n</a:t>
              </a:r>
            </a:p>
          </p:txBody>
        </p:sp>
        <p:sp>
          <p:nvSpPr>
            <p:cNvPr id="364" name="0         1         2          3        4        5         6         7          8"/>
            <p:cNvSpPr txBox="1"/>
            <p:nvPr/>
          </p:nvSpPr>
          <p:spPr>
            <a:xfrm>
              <a:off x="53975" y="0"/>
              <a:ext cx="7038340" cy="4213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>
                  <a:latin typeface="+mj-lt"/>
                  <a:ea typeface="+mj-ea"/>
                  <a:cs typeface="+mj-cs"/>
                  <a:sym typeface="Times New Roman"/>
                </a:defRPr>
              </a:lvl1pPr>
            </a:lstStyle>
            <a:p>
              <a:r>
                <a:t>0         1         2          3        4	       5         6         7          8</a:t>
              </a:r>
            </a:p>
          </p:txBody>
        </p:sp>
      </p:grpSp>
      <p:sp>
        <p:nvSpPr>
          <p:cNvPr id="366" name="Position #"/>
          <p:cNvSpPr txBox="1"/>
          <p:nvPr/>
        </p:nvSpPr>
        <p:spPr>
          <a:xfrm>
            <a:off x="228600" y="2743200"/>
            <a:ext cx="1127458" cy="3727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000"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r>
              <a:t>Position #</a:t>
            </a:r>
          </a:p>
        </p:txBody>
      </p:sp>
      <p:sp>
        <p:nvSpPr>
          <p:cNvPr id="367" name="String…"/>
          <p:cNvSpPr txBox="1"/>
          <p:nvPr/>
        </p:nvSpPr>
        <p:spPr>
          <a:xfrm>
            <a:off x="228600" y="3276600"/>
            <a:ext cx="950600" cy="636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lnSpc>
                <a:spcPct val="90000"/>
              </a:lnSpc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String </a:t>
            </a:r>
          </a:p>
          <a:p>
            <a:pPr>
              <a:lnSpc>
                <a:spcPct val="90000"/>
              </a:lnSpc>
              <a:defRPr sz="2000">
                <a:latin typeface="+mj-lt"/>
                <a:ea typeface="+mj-ea"/>
                <a:cs typeface="+mj-cs"/>
                <a:sym typeface="Times New Roman"/>
              </a:defRPr>
            </a:pPr>
            <a:r>
              <a:t>contents</a:t>
            </a:r>
          </a:p>
        </p:txBody>
      </p:sp>
      <p:sp>
        <p:nvSpPr>
          <p:cNvPr id="368" name="The number above each character specifies its position number (sometimes called its index number) in the sequence…"/>
          <p:cNvSpPr txBox="1"/>
          <p:nvPr/>
        </p:nvSpPr>
        <p:spPr>
          <a:xfrm>
            <a:off x="457200" y="4648200"/>
            <a:ext cx="8245475" cy="1774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127000" indent="-127000">
              <a:lnSpc>
                <a:spcPct val="90000"/>
              </a:lnSpc>
              <a:spcBef>
                <a:spcPts val="600"/>
              </a:spcBef>
              <a:buSzPct val="100000"/>
              <a:buChar char="•"/>
              <a:defRPr sz="2800">
                <a:latin typeface="Times"/>
                <a:ea typeface="Times"/>
                <a:cs typeface="Times"/>
                <a:sym typeface="Times"/>
              </a:defRPr>
            </a:pPr>
            <a:r>
              <a:t> The number above each character specifies its position number (sometimes called its index number) in the sequence</a:t>
            </a:r>
          </a:p>
          <a:p>
            <a:pPr marL="127000" indent="-127000">
              <a:lnSpc>
                <a:spcPct val="90000"/>
              </a:lnSpc>
              <a:spcBef>
                <a:spcPts val="600"/>
              </a:spcBef>
              <a:buSzPct val="100000"/>
              <a:buChar char="•"/>
              <a:defRPr sz="2800">
                <a:latin typeface="Times"/>
                <a:ea typeface="Times"/>
                <a:cs typeface="Times"/>
                <a:sym typeface="Times"/>
              </a:defRPr>
            </a:pPr>
            <a:r>
              <a:t> Each character is Unicode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But first…"/>
          <p:cNvSpPr txBox="1">
            <a:spLocks noGrp="1"/>
          </p:cNvSpPr>
          <p:nvPr>
            <p:ph type="title" idx="4294967295"/>
          </p:nvPr>
        </p:nvSpPr>
        <p:spPr>
          <a:xfrm>
            <a:off x="1295400" y="1524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But first…</a:t>
            </a:r>
          </a:p>
        </p:txBody>
      </p:sp>
      <p:sp>
        <p:nvSpPr>
          <p:cNvPr id="128" name="Access Specifiers (public, private, protected)…"/>
          <p:cNvSpPr txBox="1">
            <a:spLocks noGrp="1"/>
          </p:cNvSpPr>
          <p:nvPr>
            <p:ph type="body" sz="half" idx="4294967295"/>
          </p:nvPr>
        </p:nvSpPr>
        <p:spPr>
          <a:xfrm>
            <a:off x="357981" y="1435100"/>
            <a:ext cx="8686801" cy="211107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buChar char="•"/>
            </a:pPr>
            <a:r>
              <a:t>Access Specifiers (public, private, protected)</a:t>
            </a:r>
          </a:p>
          <a:p>
            <a:pPr>
              <a:lnSpc>
                <a:spcPct val="90000"/>
              </a:lnSpc>
              <a:buChar char="•"/>
            </a:pPr>
            <a:r>
              <a:t>Portability</a:t>
            </a:r>
          </a:p>
          <a:p>
            <a:pPr>
              <a:lnSpc>
                <a:spcPct val="90000"/>
              </a:lnSpc>
              <a:buChar char="•"/>
            </a:pPr>
            <a:r>
              <a:t>Pointers and memory addresses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1" build="p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Escape sequences"/>
          <p:cNvSpPr txBox="1">
            <a:spLocks noGrp="1"/>
          </p:cNvSpPr>
          <p:nvPr>
            <p:ph type="title" idx="4294967295"/>
          </p:nvPr>
        </p:nvSpPr>
        <p:spPr>
          <a:xfrm>
            <a:off x="533400" y="152400"/>
            <a:ext cx="7772400" cy="6858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905255">
              <a:defRPr sz="3959">
                <a:latin typeface="Lucida Sans"/>
                <a:ea typeface="Lucida Sans"/>
                <a:cs typeface="Lucida Sans"/>
                <a:sym typeface="Lucida Sans"/>
              </a:defRPr>
            </a:lvl1pPr>
          </a:lstStyle>
          <a:p>
            <a:r>
              <a:t>Escape sequences</a:t>
            </a:r>
          </a:p>
        </p:txBody>
      </p:sp>
      <p:sp>
        <p:nvSpPr>
          <p:cNvPr id="371" name="escape sequence: A special sequence of characters used to represent certain special characters in a string.…"/>
          <p:cNvSpPr txBox="1">
            <a:spLocks noGrp="1"/>
          </p:cNvSpPr>
          <p:nvPr>
            <p:ph type="body" idx="4294967295"/>
          </p:nvPr>
        </p:nvSpPr>
        <p:spPr>
          <a:xfrm>
            <a:off x="152400" y="990600"/>
            <a:ext cx="8991600" cy="58674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har char="•"/>
              <a:defRPr b="1"/>
            </a:pPr>
            <a:r>
              <a:t>escape sequence</a:t>
            </a:r>
            <a:r>
              <a:rPr b="0"/>
              <a:t>: A special sequence of characters used to represent certain special characters in a string.</a:t>
            </a:r>
            <a:br>
              <a:rPr b="0"/>
            </a:br>
            <a:endParaRPr sz="700"/>
          </a:p>
          <a:p>
            <a:pPr marL="285750" lvl="1" indent="171450">
              <a:spcBef>
                <a:spcPts val="50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\t   </a:t>
            </a:r>
            <a:r>
              <a:rPr>
                <a:latin typeface="Arial"/>
                <a:ea typeface="Arial"/>
                <a:cs typeface="Arial"/>
                <a:sym typeface="Arial"/>
              </a:rPr>
              <a:t>tab character</a:t>
            </a:r>
          </a:p>
          <a:p>
            <a:pPr marL="285750" lvl="1" indent="171450">
              <a:spcBef>
                <a:spcPts val="50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\n   </a:t>
            </a:r>
            <a:r>
              <a:rPr>
                <a:latin typeface="Arial"/>
                <a:ea typeface="Arial"/>
                <a:cs typeface="Arial"/>
                <a:sym typeface="Arial"/>
              </a:rPr>
              <a:t>new line character</a:t>
            </a:r>
          </a:p>
          <a:p>
            <a:pPr marL="285750" lvl="1" indent="171450">
              <a:spcBef>
                <a:spcPts val="50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\"   </a:t>
            </a:r>
            <a:r>
              <a:rPr>
                <a:latin typeface="Arial"/>
                <a:ea typeface="Arial"/>
                <a:cs typeface="Arial"/>
                <a:sym typeface="Arial"/>
              </a:rPr>
              <a:t>quotation mark character</a:t>
            </a:r>
          </a:p>
          <a:p>
            <a:pPr marL="285750" lvl="1" indent="171450">
              <a:spcBef>
                <a:spcPts val="50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t>	\\   </a:t>
            </a:r>
            <a:r>
              <a:rPr>
                <a:latin typeface="Arial"/>
                <a:ea typeface="Arial"/>
                <a:cs typeface="Arial"/>
                <a:sym typeface="Arial"/>
              </a:rPr>
              <a:t>backslash character</a:t>
            </a:r>
          </a:p>
          <a:p>
            <a:pPr marL="742950" lvl="1" indent="-285750">
              <a:spcBef>
                <a:spcPts val="500"/>
              </a:spcBef>
              <a:defRPr sz="2800"/>
            </a:pPr>
            <a:r>
              <a:t>Example:</a:t>
            </a:r>
            <a:br/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System.out.println("</a:t>
            </a:r>
            <a:r>
              <a:rPr sz="1800" b="1">
                <a:latin typeface="Courier New"/>
                <a:ea typeface="Courier New"/>
                <a:cs typeface="Courier New"/>
                <a:sym typeface="Courier New"/>
              </a:rPr>
              <a:t>\\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hello</a:t>
            </a:r>
            <a:r>
              <a:rPr sz="1800" b="1">
                <a:latin typeface="Courier New"/>
                <a:ea typeface="Courier New"/>
                <a:cs typeface="Courier New"/>
                <a:sym typeface="Courier New"/>
              </a:rPr>
              <a:t>\n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how</a:t>
            </a:r>
            <a:r>
              <a:rPr sz="1800" b="1">
                <a:latin typeface="Courier New"/>
                <a:ea typeface="Courier New"/>
                <a:cs typeface="Courier New"/>
                <a:sym typeface="Courier New"/>
              </a:rPr>
              <a:t>\t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are </a:t>
            </a:r>
            <a:r>
              <a:rPr sz="1800" b="1">
                <a:latin typeface="Courier New"/>
                <a:ea typeface="Courier New"/>
                <a:cs typeface="Courier New"/>
                <a:sym typeface="Courier New"/>
              </a:rPr>
              <a:t>\"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you</a:t>
            </a:r>
            <a:r>
              <a:rPr sz="1800" b="1">
                <a:latin typeface="Courier New"/>
                <a:ea typeface="Courier New"/>
                <a:cs typeface="Courier New"/>
                <a:sym typeface="Courier New"/>
              </a:rPr>
              <a:t>\"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?</a:t>
            </a:r>
            <a:r>
              <a:rPr sz="1800" b="1">
                <a:latin typeface="Courier New"/>
                <a:ea typeface="Courier New"/>
                <a:cs typeface="Courier New"/>
                <a:sym typeface="Courier New"/>
              </a:rPr>
              <a:t>\\\\</a:t>
            </a:r>
            <a:r>
              <a:rPr sz="1800">
                <a:latin typeface="Courier New"/>
                <a:ea typeface="Courier New"/>
                <a:cs typeface="Courier New"/>
                <a:sym typeface="Courier New"/>
              </a:rPr>
              <a:t>");</a:t>
            </a:r>
            <a:br>
              <a:rPr sz="1800">
                <a:latin typeface="Courier New"/>
                <a:ea typeface="Courier New"/>
                <a:cs typeface="Courier New"/>
                <a:sym typeface="Courier New"/>
              </a:rPr>
            </a:br>
            <a:endParaRPr sz="700"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lvl="1" indent="-285750">
              <a:spcBef>
                <a:spcPts val="500"/>
              </a:spcBef>
              <a:defRPr sz="2800"/>
            </a:pPr>
            <a:r>
              <a:t>Output:</a:t>
            </a:r>
            <a:br/>
            <a:r>
              <a:rPr>
                <a:latin typeface="Courier New"/>
                <a:ea typeface="Courier New"/>
                <a:cs typeface="Courier New"/>
                <a:sym typeface="Courier New"/>
              </a:rPr>
              <a:t>\hello</a:t>
            </a:r>
            <a:br>
              <a:rPr>
                <a:latin typeface="Courier New"/>
                <a:ea typeface="Courier New"/>
                <a:cs typeface="Courier New"/>
                <a:sym typeface="Courier New"/>
              </a:rPr>
            </a:br>
            <a:r>
              <a:rPr>
                <a:latin typeface="Courier New"/>
                <a:ea typeface="Courier New"/>
                <a:cs typeface="Courier New"/>
                <a:sym typeface="Courier New"/>
              </a:rPr>
              <a:t>how	are "you"?\\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" grpId="1" build="p" bldLvl="5" animBg="1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tring Methods"/>
          <p:cNvSpPr txBox="1">
            <a:spLocks noGrp="1"/>
          </p:cNvSpPr>
          <p:nvPr>
            <p:ph type="title" idx="4294967295"/>
          </p:nvPr>
        </p:nvSpPr>
        <p:spPr>
          <a:xfrm>
            <a:off x="533400" y="152400"/>
            <a:ext cx="7772400" cy="6096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41247">
              <a:defRPr sz="3680"/>
            </a:lvl1pPr>
          </a:lstStyle>
          <a:p>
            <a:r>
              <a:t>String Methods</a:t>
            </a:r>
          </a:p>
        </p:txBody>
      </p:sp>
      <p:sp>
        <p:nvSpPr>
          <p:cNvPr id="374" name="There are lots of useful operations and library methods found in the String class…"/>
          <p:cNvSpPr txBox="1">
            <a:spLocks noGrp="1"/>
          </p:cNvSpPr>
          <p:nvPr>
            <p:ph type="body" sz="half" idx="4294967295"/>
          </p:nvPr>
        </p:nvSpPr>
        <p:spPr>
          <a:xfrm>
            <a:off x="214707" y="1166996"/>
            <a:ext cx="8915401" cy="1979356"/>
          </a:xfrm>
          <a:prstGeom prst="rect">
            <a:avLst/>
          </a:prstGeom>
        </p:spPr>
        <p:txBody>
          <a:bodyPr/>
          <a:lstStyle/>
          <a:p>
            <a:pPr marL="342900" lvl="1" indent="-342900">
              <a:spcBef>
                <a:spcPts val="0"/>
              </a:spcBef>
              <a:buChar char="•"/>
              <a:defRPr sz="2800"/>
            </a:pPr>
            <a:r>
              <a:t>There are lots of useful operations and library methods found in the String class</a:t>
            </a:r>
          </a:p>
          <a:p>
            <a:pPr marL="342900" lvl="1" indent="-342900">
              <a:spcBef>
                <a:spcPts val="0"/>
              </a:spcBef>
              <a:buChar char="•"/>
              <a:defRPr sz="2800"/>
            </a:pPr>
            <a:r>
              <a:t>Checking length, extracting single chars, extracting substrings, concatenation</a:t>
            </a:r>
          </a:p>
        </p:txBody>
      </p:sp>
      <p:sp>
        <p:nvSpPr>
          <p:cNvPr id="375" name="String greeting = &quot;hello&quot;;…"/>
          <p:cNvSpPr txBox="1"/>
          <p:nvPr/>
        </p:nvSpPr>
        <p:spPr>
          <a:xfrm>
            <a:off x="206556" y="3206007"/>
            <a:ext cx="8445138" cy="28456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2" indent="457200">
              <a:defRPr sz="2800"/>
            </a:pPr>
            <a:r>
              <a:t>String greeting = "hello";</a:t>
            </a:r>
          </a:p>
          <a:p>
            <a:pPr lvl="2" indent="457200">
              <a:defRPr sz="2800"/>
            </a:pPr>
            <a:r>
              <a:t>int len = greeting.length( ); // len is 5</a:t>
            </a:r>
          </a:p>
          <a:p>
            <a:pPr lvl="2" indent="457200">
              <a:defRPr sz="2800"/>
            </a:pPr>
            <a:r>
              <a:t>char ch = greeting.charAt( 1 ); // ch is 'e'</a:t>
            </a:r>
          </a:p>
          <a:p>
            <a:pPr lvl="2" indent="457200">
              <a:defRPr sz="2800"/>
            </a:pPr>
            <a:r>
              <a:t>String sub = greeting.substring( 2, 4 ); // sub is "ll”</a:t>
            </a:r>
          </a:p>
          <a:p>
            <a:pPr lvl="2" indent="457200">
              <a:lnSpc>
                <a:spcPct val="90000"/>
              </a:lnSpc>
              <a:defRPr sz="2800"/>
            </a:pPr>
            <a:r>
              <a:t>String age = “9”;</a:t>
            </a:r>
          </a:p>
          <a:p>
            <a:pPr lvl="2" indent="457200">
              <a:lnSpc>
                <a:spcPct val="90000"/>
              </a:lnSpc>
              <a:defRPr sz="2800"/>
            </a:pPr>
            <a:r>
              <a:t>String s = “He is ” + age + “ years old”;</a:t>
            </a:r>
          </a:p>
          <a:p>
            <a:pPr lvl="2" indent="457200">
              <a:lnSpc>
                <a:spcPct val="90000"/>
              </a:lnSpc>
              <a:defRPr sz="2800"/>
            </a:pPr>
            <a:r>
              <a:t>System.out.println (s); // He is 9 years old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" grpId="1" build="p" bldLvl="5" animBg="1" advAuto="0"/>
      <p:bldP spid="375" grpId="2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Comparing Objects"/>
          <p:cNvSpPr txBox="1"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Comparing Objects</a:t>
            </a:r>
          </a:p>
        </p:txBody>
      </p:sp>
      <p:sp>
        <p:nvSpPr>
          <p:cNvPr id="378" name="You can’t use the relational or equality operators to compare the values stored in strings (or other objects)…"/>
          <p:cNvSpPr txBox="1">
            <a:spLocks noGrp="1"/>
          </p:cNvSpPr>
          <p:nvPr>
            <p:ph type="body" idx="4294967295"/>
          </p:nvPr>
        </p:nvSpPr>
        <p:spPr>
          <a:xfrm>
            <a:off x="152400" y="1066800"/>
            <a:ext cx="8991600" cy="5105400"/>
          </a:xfrm>
          <a:prstGeom prst="rect">
            <a:avLst/>
          </a:prstGeom>
        </p:spPr>
        <p:txBody>
          <a:bodyPr/>
          <a:lstStyle/>
          <a:p>
            <a:pPr>
              <a:buChar char="•"/>
            </a:pPr>
            <a:r>
              <a:t>You </a:t>
            </a:r>
            <a:r>
              <a:rPr b="1" i="1"/>
              <a:t>can’t use the relational or equality operators</a:t>
            </a:r>
            <a:r>
              <a:t> to compare the values stored in strings (or other objects)</a:t>
            </a:r>
          </a:p>
          <a:p>
            <a:pPr marL="228600" lvl="2" indent="685800">
              <a:spcBef>
                <a:spcPts val="0"/>
              </a:spcBef>
              <a:buSzTx/>
              <a:buNone/>
              <a:defRPr sz="2400"/>
            </a:pPr>
            <a:r>
              <a:t>(You will compare the </a:t>
            </a:r>
            <a:r>
              <a:rPr i="1"/>
              <a:t>pointers</a:t>
            </a:r>
            <a:r>
              <a:t>, not the </a:t>
            </a:r>
            <a:r>
              <a:rPr i="1"/>
              <a:t>objects</a:t>
            </a:r>
            <a:r>
              <a:t>!)</a:t>
            </a:r>
          </a:p>
        </p:txBody>
      </p:sp>
      <p:pic>
        <p:nvPicPr>
          <p:cNvPr id="3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9600" y="3276600"/>
            <a:ext cx="7696200" cy="2801938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Rectangle"/>
          <p:cNvSpPr/>
          <p:nvPr/>
        </p:nvSpPr>
        <p:spPr>
          <a:xfrm>
            <a:off x="609600" y="3352800"/>
            <a:ext cx="1676400" cy="381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Times"/>
                <a:ea typeface="Times"/>
                <a:cs typeface="Times"/>
                <a:sym typeface="Times"/>
              </a:defRPr>
            </a:pPr>
            <a:endParaRPr/>
          </a:p>
        </p:txBody>
      </p:sp>
      <p:sp>
        <p:nvSpPr>
          <p:cNvPr id="381" name="if (myName == anyName) …..…"/>
          <p:cNvSpPr txBox="1"/>
          <p:nvPr/>
        </p:nvSpPr>
        <p:spPr>
          <a:xfrm>
            <a:off x="609600" y="5657850"/>
            <a:ext cx="4522103" cy="1107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if (myName == anyName) …..</a:t>
            </a:r>
          </a:p>
          <a:p>
            <a:pPr>
              <a:defRPr>
                <a:latin typeface="+mj-lt"/>
                <a:ea typeface="+mj-ea"/>
                <a:cs typeface="+mj-cs"/>
                <a:sym typeface="Times New Roman"/>
              </a:defRPr>
            </a:pPr>
            <a:r>
              <a:t>if (myName.equals(anyName)) …..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" grpId="2" animBg="1" advAuto="0"/>
      <p:bldP spid="381" grpId="1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Conversions"/>
          <p:cNvSpPr txBox="1">
            <a:spLocks noGrp="1"/>
          </p:cNvSpPr>
          <p:nvPr>
            <p:ph type="title" idx="4294967295"/>
          </p:nvPr>
        </p:nvSpPr>
        <p:spPr>
          <a:xfrm>
            <a:off x="596970" y="63149"/>
            <a:ext cx="7772401" cy="6858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Conversions</a:t>
            </a:r>
          </a:p>
        </p:txBody>
      </p:sp>
      <p:sp>
        <p:nvSpPr>
          <p:cNvPr id="384" name="To convert a number to String format you can simply concatenate it with the empty String…"/>
          <p:cNvSpPr txBox="1">
            <a:spLocks noGrp="1"/>
          </p:cNvSpPr>
          <p:nvPr>
            <p:ph type="body" idx="4294967295"/>
          </p:nvPr>
        </p:nvSpPr>
        <p:spPr>
          <a:xfrm>
            <a:off x="126297" y="824307"/>
            <a:ext cx="9144002" cy="6096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buChar char="•"/>
              <a:defRPr sz="2800"/>
            </a:pPr>
            <a:r>
              <a:t>To convert a number to String format you can simply concatenate it with the empty String</a:t>
            </a:r>
          </a:p>
          <a:p>
            <a:pPr marL="228600" lvl="2" indent="685800">
              <a:lnSpc>
                <a:spcPct val="90000"/>
              </a:lnSpc>
              <a:spcBef>
                <a:spcPts val="0"/>
              </a:spcBef>
              <a:buSzTx/>
              <a:buNone/>
              <a:defRPr sz="2800" b="1">
                <a:solidFill>
                  <a:srgbClr val="0000FF"/>
                </a:solidFill>
              </a:defRPr>
            </a:pPr>
            <a:r>
              <a:t>String numString = “” + 7;</a:t>
            </a:r>
          </a:p>
          <a:p>
            <a:pPr>
              <a:lnSpc>
                <a:spcPct val="90000"/>
              </a:lnSpc>
              <a:spcBef>
                <a:spcPts val="0"/>
              </a:spcBef>
              <a:buChar char="•"/>
              <a:defRPr sz="2800"/>
            </a:pPr>
            <a:r>
              <a:t>Or use </a:t>
            </a:r>
            <a:r>
              <a:rPr b="1"/>
              <a:t>toString</a:t>
            </a:r>
            <a:r>
              <a:t> method in the appropriate </a:t>
            </a:r>
            <a:r>
              <a:rPr b="1">
                <a:solidFill>
                  <a:srgbClr val="2F8B20"/>
                </a:solidFill>
              </a:rPr>
              <a:t>wrapper class</a:t>
            </a:r>
          </a:p>
          <a:p>
            <a:pPr marL="228600" lvl="2" indent="685800">
              <a:lnSpc>
                <a:spcPct val="90000"/>
              </a:lnSpc>
              <a:spcBef>
                <a:spcPts val="0"/>
              </a:spcBef>
              <a:buSzTx/>
              <a:buNone/>
              <a:defRPr sz="2800" b="1">
                <a:solidFill>
                  <a:srgbClr val="0000FF"/>
                </a:solidFill>
              </a:defRPr>
            </a:pPr>
            <a:r>
              <a:t>String numString = Integer.toString (7);</a:t>
            </a:r>
          </a:p>
          <a:p>
            <a:pPr>
              <a:lnSpc>
                <a:spcPct val="90000"/>
              </a:lnSpc>
              <a:spcBef>
                <a:spcPts val="0"/>
              </a:spcBef>
              <a:buChar char="•"/>
              <a:defRPr sz="2800"/>
            </a:pPr>
            <a:r>
              <a:t>To convert a String to a number you need the help of some special methods found in the wrapper classes </a:t>
            </a:r>
          </a:p>
          <a:p>
            <a:pPr marL="228600" lvl="2" indent="685800">
              <a:lnSpc>
                <a:spcPct val="90000"/>
              </a:lnSpc>
              <a:spcBef>
                <a:spcPts val="0"/>
              </a:spcBef>
              <a:buSzTx/>
              <a:buNone/>
              <a:defRPr sz="2400"/>
            </a:pPr>
            <a:r>
              <a:t>String  aString =  “24”;</a:t>
            </a:r>
          </a:p>
          <a:p>
            <a:pPr marL="228600" lvl="2" indent="685800">
              <a:lnSpc>
                <a:spcPct val="90000"/>
              </a:lnSpc>
              <a:spcBef>
                <a:spcPts val="0"/>
              </a:spcBef>
              <a:buSzTx/>
              <a:buNone/>
              <a:defRPr sz="2400"/>
            </a:pPr>
            <a:r>
              <a:t>int age = </a:t>
            </a:r>
            <a:r>
              <a:rPr b="1">
                <a:solidFill>
                  <a:srgbClr val="0000FF"/>
                </a:solidFill>
              </a:rPr>
              <a:t>Integer.parseInt </a:t>
            </a:r>
            <a:r>
              <a:t>(aString);</a:t>
            </a:r>
          </a:p>
          <a:p>
            <a:pPr marL="228600" lvl="2" indent="685800">
              <a:lnSpc>
                <a:spcPct val="90000"/>
              </a:lnSpc>
              <a:spcBef>
                <a:spcPts val="0"/>
              </a:spcBef>
              <a:buSzTx/>
              <a:buNone/>
              <a:defRPr sz="2400"/>
            </a:pPr>
            <a:r>
              <a:t>aString =  “75.99”; </a:t>
            </a:r>
          </a:p>
          <a:p>
            <a:pPr marL="228600" lvl="2" indent="685800">
              <a:lnSpc>
                <a:spcPct val="90000"/>
              </a:lnSpc>
              <a:spcBef>
                <a:spcPts val="0"/>
              </a:spcBef>
              <a:buSzTx/>
              <a:buNone/>
              <a:defRPr sz="2400"/>
            </a:pPr>
            <a:r>
              <a:t>double price =</a:t>
            </a:r>
            <a:r>
              <a:rPr b="1">
                <a:solidFill>
                  <a:srgbClr val="0000FF"/>
                </a:solidFill>
              </a:rPr>
              <a:t> Double.parseDouble </a:t>
            </a:r>
            <a:r>
              <a:t>(aString);</a:t>
            </a:r>
          </a:p>
          <a:p>
            <a:pPr>
              <a:lnSpc>
                <a:spcPct val="90000"/>
              </a:lnSpc>
              <a:spcBef>
                <a:spcPts val="0"/>
              </a:spcBef>
              <a:buChar char="•"/>
              <a:defRPr sz="2800"/>
            </a:pPr>
            <a:r>
              <a:t>If a String does not have a legal numeric value then your program </a:t>
            </a:r>
            <a:r>
              <a:rPr i="1"/>
              <a:t>throws an exception</a:t>
            </a:r>
          </a:p>
          <a:p>
            <a:pPr marL="342900" lvl="1" indent="-342900">
              <a:lnSpc>
                <a:spcPct val="90000"/>
              </a:lnSpc>
              <a:spcBef>
                <a:spcPts val="0"/>
              </a:spcBef>
              <a:buChar char="•"/>
              <a:defRPr sz="2800"/>
            </a:pPr>
            <a:r>
              <a:t>toString() also works on converting objects to string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" grpId="1" build="p" animBg="1" advAuto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ome Useful String Methods - for searching, picking apart, comparing, etc. -"/>
          <p:cNvSpPr txBox="1">
            <a:spLocks noGrp="1"/>
          </p:cNvSpPr>
          <p:nvPr>
            <p:ph type="title" idx="4294967295"/>
          </p:nvPr>
        </p:nvSpPr>
        <p:spPr>
          <a:xfrm>
            <a:off x="-1" y="0"/>
            <a:ext cx="9144002" cy="1066800"/>
          </a:xfrm>
          <a:prstGeom prst="rect">
            <a:avLst/>
          </a:prstGeom>
        </p:spPr>
        <p:txBody>
          <a:bodyPr/>
          <a:lstStyle/>
          <a:p>
            <a:pPr defTabSz="896111">
              <a:lnSpc>
                <a:spcPct val="75000"/>
              </a:lnSpc>
              <a:defRPr sz="3920"/>
            </a:pPr>
            <a:r>
              <a:t>Some Useful String Methods</a:t>
            </a:r>
            <a:br/>
            <a:r>
              <a:rPr sz="2744"/>
              <a:t>- for searching, picking apart, comparing, etc. -</a:t>
            </a:r>
            <a:r>
              <a:t> </a:t>
            </a:r>
          </a:p>
        </p:txBody>
      </p:sp>
      <p:sp>
        <p:nvSpPr>
          <p:cNvPr id="387" name="All are called for a reference string variable:  str.method(args)…"/>
          <p:cNvSpPr txBox="1">
            <a:spLocks noGrp="1"/>
          </p:cNvSpPr>
          <p:nvPr>
            <p:ph type="body" idx="4294967295"/>
          </p:nvPr>
        </p:nvSpPr>
        <p:spPr>
          <a:xfrm>
            <a:off x="-1" y="1255826"/>
            <a:ext cx="9144002" cy="5867401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buChar char="•"/>
              <a:defRPr sz="2400"/>
            </a:pPr>
            <a:r>
              <a:t>All are called for a reference string variable:  </a:t>
            </a:r>
            <a:r>
              <a:rPr b="1" i="1"/>
              <a:t>str.method(args)</a:t>
            </a:r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00FF"/>
                </a:solidFill>
              </a:defRPr>
            </a:pPr>
            <a:r>
              <a:t>substring (</a:t>
            </a:r>
            <a:r>
              <a:rPr i="1"/>
              <a:t>start</a:t>
            </a:r>
            <a:r>
              <a:t>)</a:t>
            </a:r>
            <a:r>
              <a:rPr>
                <a:solidFill>
                  <a:srgbClr val="000000"/>
                </a:solidFill>
              </a:rPr>
              <a:t>	- Returns the substring of the reference String starting at index </a:t>
            </a:r>
            <a:r>
              <a:rPr i="1">
                <a:solidFill>
                  <a:srgbClr val="000000"/>
                </a:solidFill>
              </a:rPr>
              <a:t>start </a:t>
            </a:r>
            <a:r>
              <a:rPr>
                <a:solidFill>
                  <a:srgbClr val="000000"/>
                </a:solidFill>
              </a:rPr>
              <a:t>through the end of the String.</a:t>
            </a:r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00FF"/>
                </a:solidFill>
              </a:defRPr>
            </a:pPr>
            <a:r>
              <a:t>substring (</a:t>
            </a:r>
            <a:r>
              <a:rPr i="1"/>
              <a:t>start</a:t>
            </a:r>
            <a:r>
              <a:t>, </a:t>
            </a:r>
            <a:r>
              <a:rPr i="1"/>
              <a:t>end</a:t>
            </a:r>
            <a:r>
              <a:t>) </a:t>
            </a:r>
            <a:r>
              <a:rPr>
                <a:solidFill>
                  <a:srgbClr val="000000"/>
                </a:solidFill>
              </a:rPr>
              <a:t>- 	Returns the substring of the reference String starting at index </a:t>
            </a:r>
            <a:r>
              <a:rPr i="1">
                <a:solidFill>
                  <a:srgbClr val="000000"/>
                </a:solidFill>
              </a:rPr>
              <a:t>start</a:t>
            </a:r>
            <a:r>
              <a:rPr>
                <a:solidFill>
                  <a:srgbClr val="000000"/>
                </a:solidFill>
              </a:rPr>
              <a:t> through index </a:t>
            </a:r>
            <a:r>
              <a:rPr i="1" u="sng">
                <a:solidFill>
                  <a:srgbClr val="000000"/>
                </a:solidFill>
              </a:rPr>
              <a:t>end</a:t>
            </a:r>
            <a:r>
              <a:rPr u="sng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-</a:t>
            </a:r>
            <a:r>
              <a:rPr u="sng">
                <a:solidFill>
                  <a:srgbClr val="000000"/>
                </a:solidFill>
              </a:rPr>
              <a:t>1</a:t>
            </a:r>
            <a:r>
              <a:rPr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00FF"/>
                </a:solidFill>
              </a:defRPr>
            </a:pPr>
            <a:r>
              <a:t>indexOf (</a:t>
            </a:r>
            <a:r>
              <a:rPr i="1"/>
              <a:t>a</a:t>
            </a:r>
            <a:r>
              <a:t>) </a:t>
            </a:r>
            <a:r>
              <a:rPr>
                <a:solidFill>
                  <a:srgbClr val="000000"/>
                </a:solidFill>
              </a:rPr>
              <a:t>- Returns the index (int) of the first occurrence of String </a:t>
            </a:r>
            <a:r>
              <a:rPr i="1">
                <a:solidFill>
                  <a:srgbClr val="000000"/>
                </a:solidFill>
              </a:rPr>
              <a:t>a</a:t>
            </a:r>
            <a:r>
              <a:rPr>
                <a:solidFill>
                  <a:srgbClr val="000000"/>
                </a:solidFill>
              </a:rPr>
              <a:t> or char </a:t>
            </a:r>
            <a:r>
              <a:rPr i="1">
                <a:solidFill>
                  <a:srgbClr val="000000"/>
                </a:solidFill>
              </a:rPr>
              <a:t>a</a:t>
            </a:r>
            <a:r>
              <a:rPr>
                <a:solidFill>
                  <a:srgbClr val="000000"/>
                </a:solidFill>
              </a:rPr>
              <a:t> in the reference String. Returns -1 if not found.</a:t>
            </a:r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00FF"/>
                </a:solidFill>
              </a:defRPr>
            </a:pPr>
            <a:r>
              <a:t>indexOf (</a:t>
            </a:r>
            <a:r>
              <a:rPr i="1"/>
              <a:t>a</a:t>
            </a:r>
            <a:r>
              <a:t>, </a:t>
            </a:r>
            <a:r>
              <a:rPr i="1"/>
              <a:t>start</a:t>
            </a:r>
            <a:r>
              <a:t>) </a:t>
            </a:r>
            <a:r>
              <a:rPr>
                <a:solidFill>
                  <a:srgbClr val="000000"/>
                </a:solidFill>
              </a:rPr>
              <a:t>- Returns the index (int) of the first occurrence of String </a:t>
            </a:r>
            <a:r>
              <a:rPr i="1">
                <a:solidFill>
                  <a:srgbClr val="000000"/>
                </a:solidFill>
              </a:rPr>
              <a:t>a</a:t>
            </a:r>
            <a:r>
              <a:rPr>
                <a:solidFill>
                  <a:srgbClr val="000000"/>
                </a:solidFill>
              </a:rPr>
              <a:t> or char </a:t>
            </a:r>
            <a:r>
              <a:rPr i="1">
                <a:solidFill>
                  <a:srgbClr val="000000"/>
                </a:solidFill>
              </a:rPr>
              <a:t>a</a:t>
            </a:r>
            <a:r>
              <a:rPr>
                <a:solidFill>
                  <a:srgbClr val="000000"/>
                </a:solidFill>
              </a:rPr>
              <a:t> in the reference String that occurs at or after index </a:t>
            </a:r>
            <a:r>
              <a:rPr i="1">
                <a:solidFill>
                  <a:srgbClr val="000000"/>
                </a:solidFill>
              </a:rPr>
              <a:t>start</a:t>
            </a:r>
            <a:r>
              <a:rPr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00FF"/>
                </a:solidFill>
              </a:defRPr>
            </a:pPr>
            <a:r>
              <a:t>equals (</a:t>
            </a:r>
            <a:r>
              <a:rPr i="1"/>
              <a:t>String</a:t>
            </a:r>
            <a:r>
              <a:t>) </a:t>
            </a:r>
            <a:r>
              <a:rPr>
                <a:solidFill>
                  <a:srgbClr val="000000"/>
                </a:solidFill>
              </a:rPr>
              <a:t>- Test two Strings for equality (boolean)</a:t>
            </a:r>
          </a:p>
          <a:p>
            <a:pPr>
              <a:spcBef>
                <a:spcPts val="500"/>
              </a:spcBef>
              <a:buChar char="•"/>
              <a:defRPr sz="2400">
                <a:solidFill>
                  <a:srgbClr val="0000FF"/>
                </a:solidFill>
              </a:defRPr>
            </a:pPr>
            <a:r>
              <a:t>compareTo (</a:t>
            </a:r>
            <a:r>
              <a:rPr i="1"/>
              <a:t>String</a:t>
            </a:r>
            <a:r>
              <a:t>)  </a:t>
            </a:r>
            <a:r>
              <a:rPr>
                <a:solidFill>
                  <a:srgbClr val="000000"/>
                </a:solidFill>
              </a:rPr>
              <a:t>-  tests two Strings for lexicographical ordering; returns an int for &lt;, &gt;, =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" grpId="1" build="p" animBg="1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More String methods"/>
          <p:cNvSpPr txBox="1">
            <a:spLocks noGrp="1"/>
          </p:cNvSpPr>
          <p:nvPr>
            <p:ph type="title" idx="4294967295"/>
          </p:nvPr>
        </p:nvSpPr>
        <p:spPr>
          <a:xfrm>
            <a:off x="685800" y="152400"/>
            <a:ext cx="7772400" cy="5334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713231">
              <a:defRPr sz="3120"/>
            </a:lvl1pPr>
          </a:lstStyle>
          <a:p>
            <a:r>
              <a:t>More String methods</a:t>
            </a:r>
          </a:p>
        </p:txBody>
      </p:sp>
      <p:sp>
        <p:nvSpPr>
          <p:cNvPr id="390" name="Comparison methods: string1 and string2 are String variables with values…"/>
          <p:cNvSpPr txBox="1">
            <a:spLocks noGrp="1"/>
          </p:cNvSpPr>
          <p:nvPr>
            <p:ph type="body" idx="4294967295"/>
          </p:nvPr>
        </p:nvSpPr>
        <p:spPr>
          <a:xfrm>
            <a:off x="-1" y="862617"/>
            <a:ext cx="9144002" cy="61722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5000"/>
              </a:lnSpc>
              <a:spcBef>
                <a:spcPts val="0"/>
              </a:spcBef>
              <a:buChar char="•"/>
              <a:defRPr sz="2400" b="1"/>
            </a:pPr>
            <a:r>
              <a:t>Comparison methods: </a:t>
            </a:r>
            <a:r>
              <a:rPr b="0"/>
              <a:t>string1 and string2 are String variables with values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800"/>
            </a:pPr>
            <a:r>
              <a:t>boolean results = false; // results is a boolean variable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800"/>
            </a:pPr>
            <a:r>
              <a:t>If (string1</a:t>
            </a:r>
            <a:r>
              <a:rPr b="1"/>
              <a:t>.equals</a:t>
            </a:r>
            <a:r>
              <a:t>(string2)) results = true;  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800"/>
            </a:pPr>
            <a:r>
              <a:t>     // true if same contents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800"/>
            </a:pPr>
            <a:r>
              <a:t>If (string1.</a:t>
            </a:r>
            <a:r>
              <a:rPr b="1"/>
              <a:t>equalsIgnoreCase</a:t>
            </a:r>
            <a:r>
              <a:t>(string2)) results = true;  </a:t>
            </a:r>
          </a:p>
          <a:p>
            <a:pPr marL="228600" lvl="2" indent="685800">
              <a:lnSpc>
                <a:spcPct val="95000"/>
              </a:lnSpc>
              <a:spcBef>
                <a:spcPts val="0"/>
              </a:spcBef>
              <a:buSzTx/>
              <a:buNone/>
              <a:defRPr sz="2400"/>
            </a:pPr>
            <a:r>
              <a:t>//true if  same contents without considering capitalizations</a:t>
            </a:r>
          </a:p>
          <a:p>
            <a:pPr>
              <a:lnSpc>
                <a:spcPct val="95000"/>
              </a:lnSpc>
              <a:spcBef>
                <a:spcPts val="0"/>
              </a:spcBef>
              <a:buChar char="•"/>
              <a:defRPr sz="2400" b="1"/>
            </a:pPr>
            <a:r>
              <a:t>String searching methods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800"/>
            </a:pPr>
            <a:r>
              <a:t>String str = “Now is the time for all good men ” +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800"/>
            </a:pPr>
            <a:r>
              <a:t>                     “to come to the aid of their country.”;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800"/>
            </a:pPr>
            <a:r>
              <a:t>int i = str.</a:t>
            </a:r>
            <a:r>
              <a:rPr b="1"/>
              <a:t>indexOf</a:t>
            </a:r>
            <a:r>
              <a:t> (“the”);         // i = 7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800"/>
            </a:pPr>
            <a:r>
              <a:t>int j = str.</a:t>
            </a:r>
            <a:r>
              <a:rPr b="1"/>
              <a:t>lastindexOf</a:t>
            </a:r>
            <a:r>
              <a:t> (“the”);   // j  = 55</a:t>
            </a:r>
          </a:p>
          <a:p>
            <a:pPr>
              <a:lnSpc>
                <a:spcPct val="95000"/>
              </a:lnSpc>
              <a:spcBef>
                <a:spcPts val="0"/>
              </a:spcBef>
              <a:buChar char="•"/>
              <a:defRPr sz="2400" b="1"/>
            </a:pPr>
            <a:r>
              <a:t>Upper and Lower case conversion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400" b="1"/>
            </a:pPr>
            <a:r>
              <a:t>toUpperCase</a:t>
            </a:r>
            <a:r>
              <a:rPr b="0"/>
              <a:t>, returns an all uppercase version of the String</a:t>
            </a:r>
          </a:p>
          <a:p>
            <a:pPr marL="285750" lvl="1" indent="171450">
              <a:lnSpc>
                <a:spcPct val="95000"/>
              </a:lnSpc>
              <a:spcBef>
                <a:spcPts val="0"/>
              </a:spcBef>
              <a:buSzTx/>
              <a:buNone/>
              <a:defRPr sz="2400" b="1"/>
            </a:pPr>
            <a:r>
              <a:t>toLowerCase</a:t>
            </a:r>
            <a:r>
              <a:rPr b="0"/>
              <a:t> returns an all lowercase version of the String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3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39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9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" grpId="1" build="p" animBg="1" advAuto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Advanced String Operations"/>
          <p:cNvSpPr txBox="1">
            <a:spLocks noGrp="1"/>
          </p:cNvSpPr>
          <p:nvPr>
            <p:ph type="title" idx="4294967295"/>
          </p:nvPr>
        </p:nvSpPr>
        <p:spPr>
          <a:xfrm>
            <a:off x="762000" y="0"/>
            <a:ext cx="7772400" cy="838200"/>
          </a:xfrm>
          <a:prstGeom prst="rect">
            <a:avLst/>
          </a:prstGeom>
        </p:spPr>
        <p:txBody>
          <a:bodyPr/>
          <a:lstStyle/>
          <a:p>
            <a:r>
              <a:t>Advanced String Operations</a:t>
            </a:r>
          </a:p>
        </p:txBody>
      </p:sp>
      <p:sp>
        <p:nvSpPr>
          <p:cNvPr id="393" name="StringBuilder class…"/>
          <p:cNvSpPr txBox="1">
            <a:spLocks noGrp="1"/>
          </p:cNvSpPr>
          <p:nvPr>
            <p:ph type="body" idx="4294967295"/>
          </p:nvPr>
        </p:nvSpPr>
        <p:spPr>
          <a:xfrm>
            <a:off x="-1" y="1153946"/>
            <a:ext cx="9144002" cy="5791200"/>
          </a:xfrm>
          <a:prstGeom prst="rect">
            <a:avLst/>
          </a:prstGeom>
        </p:spPr>
        <p:txBody>
          <a:bodyPr/>
          <a:lstStyle/>
          <a:p>
            <a:pPr>
              <a:buChar char="•"/>
              <a:defRPr b="1"/>
            </a:pPr>
            <a:r>
              <a:t>StringBuilder</a:t>
            </a:r>
            <a:r>
              <a:rPr b="0"/>
              <a:t> class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Like String but not immutable, can expand/contract</a:t>
            </a:r>
          </a:p>
          <a:p>
            <a:pPr>
              <a:buChar char="•"/>
            </a:pPr>
            <a:r>
              <a:t>StringBuffer class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Mutable and safe for use by multiple threads.</a:t>
            </a:r>
          </a:p>
          <a:p>
            <a:pPr>
              <a:buChar char="•"/>
            </a:pPr>
            <a:r>
              <a:t>StringTokenizer class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Used to break up a String into “tokens” - beware of delimiter issues - cannot always use this easily</a:t>
            </a:r>
          </a:p>
          <a:p>
            <a:pPr>
              <a:buChar char="•"/>
            </a:pPr>
            <a:r>
              <a:t>String formatting</a:t>
            </a:r>
          </a:p>
          <a:p>
            <a:pPr marL="742950" lvl="1" indent="-285750">
              <a:spcBef>
                <a:spcPts val="0"/>
              </a:spcBef>
              <a:defRPr sz="2800"/>
            </a:pPr>
            <a:r>
              <a:t>Like using </a:t>
            </a:r>
            <a:r>
              <a:rPr b="1"/>
              <a:t>sprintf () </a:t>
            </a:r>
            <a:r>
              <a:t>in C - the format specification follows the same rules</a:t>
            </a:r>
          </a:p>
        </p:txBody>
      </p:sp>
      <p:sp>
        <p:nvSpPr>
          <p:cNvPr id="394" name="Browse the Java API for more string operations"/>
          <p:cNvSpPr txBox="1"/>
          <p:nvPr/>
        </p:nvSpPr>
        <p:spPr>
          <a:xfrm>
            <a:off x="2971800" y="6324600"/>
            <a:ext cx="5902633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+mj-lt"/>
                <a:ea typeface="+mj-ea"/>
                <a:cs typeface="+mj-cs"/>
                <a:sym typeface="Times New Roman"/>
              </a:defRPr>
            </a:lvl1pPr>
          </a:lstStyle>
          <a:p>
            <a:r>
              <a:t>Browse the Java API for more string operations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3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3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" grpId="1" build="p" animBg="1" advAuto="0"/>
      <p:bldP spid="394" grpId="2" animBg="1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Questions"/>
          <p:cNvSpPr txBox="1">
            <a:spLocks noGrp="1"/>
          </p:cNvSpPr>
          <p:nvPr>
            <p:ph type="title" idx="4294967295"/>
          </p:nvPr>
        </p:nvSpPr>
        <p:spPr>
          <a:prstGeom prst="rect">
            <a:avLst/>
          </a:prstGeom>
        </p:spPr>
        <p:txBody>
          <a:bodyPr/>
          <a:lstStyle/>
          <a:p>
            <a:r>
              <a:t>Questions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ccess Specifiers"/>
          <p:cNvSpPr txBox="1">
            <a:spLocks noGrp="1"/>
          </p:cNvSpPr>
          <p:nvPr>
            <p:ph type="title" idx="4294967295"/>
          </p:nvPr>
        </p:nvSpPr>
        <p:spPr>
          <a:xfrm>
            <a:off x="1058031" y="1397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Access Specifiers</a:t>
            </a:r>
          </a:p>
        </p:txBody>
      </p:sp>
      <p:grpSp>
        <p:nvGrpSpPr>
          <p:cNvPr id="133" name="Image"/>
          <p:cNvGrpSpPr/>
          <p:nvPr/>
        </p:nvGrpSpPr>
        <p:grpSpPr>
          <a:xfrm>
            <a:off x="662469" y="1293715"/>
            <a:ext cx="4767972" cy="2376473"/>
            <a:chOff x="0" y="0"/>
            <a:chExt cx="4767971" cy="2376471"/>
          </a:xfrm>
        </p:grpSpPr>
        <p:pic>
          <p:nvPicPr>
            <p:cNvPr id="132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3200" y="203200"/>
              <a:ext cx="4361572" cy="1931972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31" name="Image" descr="Image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767972" cy="2376472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ccess Specifiers: Public"/>
          <p:cNvSpPr txBox="1">
            <a:spLocks noGrp="1"/>
          </p:cNvSpPr>
          <p:nvPr>
            <p:ph type="title" idx="4294967295"/>
          </p:nvPr>
        </p:nvSpPr>
        <p:spPr>
          <a:xfrm>
            <a:off x="1058031" y="1397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Access Specifiers: Public</a:t>
            </a:r>
          </a:p>
        </p:txBody>
      </p:sp>
      <p:grpSp>
        <p:nvGrpSpPr>
          <p:cNvPr id="140" name="Image"/>
          <p:cNvGrpSpPr/>
          <p:nvPr/>
        </p:nvGrpSpPr>
        <p:grpSpPr>
          <a:xfrm>
            <a:off x="637209" y="1015859"/>
            <a:ext cx="4767973" cy="2376473"/>
            <a:chOff x="0" y="0"/>
            <a:chExt cx="4767971" cy="2376471"/>
          </a:xfrm>
        </p:grpSpPr>
        <p:pic>
          <p:nvPicPr>
            <p:cNvPr id="139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3200" y="203200"/>
              <a:ext cx="4361572" cy="1931972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38" name="Image" descr="Image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767972" cy="2376472"/>
            </a:xfrm>
            <a:prstGeom prst="rect">
              <a:avLst/>
            </a:prstGeom>
            <a:effectLst/>
          </p:spPr>
        </p:pic>
      </p:grpSp>
      <p:grpSp>
        <p:nvGrpSpPr>
          <p:cNvPr id="143" name="Image"/>
          <p:cNvGrpSpPr/>
          <p:nvPr/>
        </p:nvGrpSpPr>
        <p:grpSpPr>
          <a:xfrm>
            <a:off x="592722" y="3807397"/>
            <a:ext cx="4767972" cy="2786826"/>
            <a:chOff x="0" y="0"/>
            <a:chExt cx="4767971" cy="2786825"/>
          </a:xfrm>
        </p:grpSpPr>
        <p:pic>
          <p:nvPicPr>
            <p:cNvPr id="14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3200" y="203200"/>
              <a:ext cx="4361572" cy="2342326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41" name="Image" descr="Image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767972" cy="2786826"/>
            </a:xfrm>
            <a:prstGeom prst="rect">
              <a:avLst/>
            </a:prstGeom>
            <a:effectLst/>
          </p:spPr>
        </p:pic>
      </p:grpSp>
      <p:sp>
        <p:nvSpPr>
          <p:cNvPr id="144" name="Different packages"/>
          <p:cNvSpPr txBox="1"/>
          <p:nvPr/>
        </p:nvSpPr>
        <p:spPr>
          <a:xfrm>
            <a:off x="5705810" y="3777092"/>
            <a:ext cx="3178123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Different packages</a:t>
            </a:r>
          </a:p>
        </p:txBody>
      </p:sp>
      <p:sp>
        <p:nvSpPr>
          <p:cNvPr id="145" name="Member and method…"/>
          <p:cNvSpPr txBox="1"/>
          <p:nvPr/>
        </p:nvSpPr>
        <p:spPr>
          <a:xfrm>
            <a:off x="5604771" y="4459313"/>
            <a:ext cx="3604726" cy="1028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pPr>
            <a:r>
              <a:t>Member and method </a:t>
            </a:r>
          </a:p>
          <a:p>
            <a: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pPr>
            <a:r>
              <a:t>are public</a:t>
            </a:r>
          </a:p>
        </p:txBody>
      </p:sp>
      <p:sp>
        <p:nvSpPr>
          <p:cNvPr id="146" name="OK"/>
          <p:cNvSpPr txBox="1"/>
          <p:nvPr/>
        </p:nvSpPr>
        <p:spPr>
          <a:xfrm>
            <a:off x="6795703" y="5583649"/>
            <a:ext cx="1045062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OK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animBg="1" advAuto="0"/>
      <p:bldP spid="145" grpId="2" animBg="1" advAuto="0"/>
      <p:bldP spid="146" grpId="3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Access Specifiers: Protected 1"/>
          <p:cNvSpPr txBox="1">
            <a:spLocks noGrp="1"/>
          </p:cNvSpPr>
          <p:nvPr>
            <p:ph type="title" idx="4294967295"/>
          </p:nvPr>
        </p:nvSpPr>
        <p:spPr>
          <a:xfrm>
            <a:off x="1058031" y="139700"/>
            <a:ext cx="6811963" cy="692151"/>
          </a:xfrm>
          <a:prstGeom prst="rect">
            <a:avLst/>
          </a:prstGeom>
        </p:spPr>
        <p:txBody>
          <a:bodyPr/>
          <a:lstStyle>
            <a:lvl1pPr defTabSz="886968">
              <a:lnSpc>
                <a:spcPct val="90000"/>
              </a:lnSpc>
              <a:defRPr sz="3880"/>
            </a:lvl1pPr>
          </a:lstStyle>
          <a:p>
            <a:r>
              <a:t>Access Specifiers: Protected 1</a:t>
            </a:r>
          </a:p>
        </p:txBody>
      </p:sp>
      <p:sp>
        <p:nvSpPr>
          <p:cNvPr id="151" name="Different packages"/>
          <p:cNvSpPr txBox="1"/>
          <p:nvPr/>
        </p:nvSpPr>
        <p:spPr>
          <a:xfrm>
            <a:off x="5705810" y="3777092"/>
            <a:ext cx="3178123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Different packages</a:t>
            </a:r>
          </a:p>
        </p:txBody>
      </p:sp>
      <p:sp>
        <p:nvSpPr>
          <p:cNvPr id="152" name="Method is protected"/>
          <p:cNvSpPr txBox="1"/>
          <p:nvPr/>
        </p:nvSpPr>
        <p:spPr>
          <a:xfrm>
            <a:off x="5788374" y="4383534"/>
            <a:ext cx="3059719" cy="10285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Method is protected</a:t>
            </a:r>
          </a:p>
        </p:txBody>
      </p:sp>
      <p:sp>
        <p:nvSpPr>
          <p:cNvPr id="153" name="ERROR"/>
          <p:cNvSpPr txBox="1"/>
          <p:nvPr/>
        </p:nvSpPr>
        <p:spPr>
          <a:xfrm>
            <a:off x="6603910" y="5280533"/>
            <a:ext cx="1381924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ERROR</a:t>
            </a:r>
          </a:p>
        </p:txBody>
      </p:sp>
      <p:grpSp>
        <p:nvGrpSpPr>
          <p:cNvPr id="156" name="Image"/>
          <p:cNvGrpSpPr/>
          <p:nvPr/>
        </p:nvGrpSpPr>
        <p:grpSpPr>
          <a:xfrm>
            <a:off x="265016" y="3384865"/>
            <a:ext cx="5125830" cy="2507486"/>
            <a:chOff x="0" y="0"/>
            <a:chExt cx="5125829" cy="2507484"/>
          </a:xfrm>
        </p:grpSpPr>
        <p:pic>
          <p:nvPicPr>
            <p:cNvPr id="155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3200" y="203200"/>
              <a:ext cx="4719430" cy="206298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54" name="Image" descr="Image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5125830" cy="2507485"/>
            </a:xfrm>
            <a:prstGeom prst="rect">
              <a:avLst/>
            </a:prstGeom>
            <a:effectLst/>
          </p:spPr>
        </p:pic>
      </p:grpSp>
      <p:grpSp>
        <p:nvGrpSpPr>
          <p:cNvPr id="159" name="Image"/>
          <p:cNvGrpSpPr/>
          <p:nvPr/>
        </p:nvGrpSpPr>
        <p:grpSpPr>
          <a:xfrm>
            <a:off x="230991" y="1336297"/>
            <a:ext cx="4991802" cy="1717537"/>
            <a:chOff x="0" y="0"/>
            <a:chExt cx="4991801" cy="1717536"/>
          </a:xfrm>
        </p:grpSpPr>
        <p:pic>
          <p:nvPicPr>
            <p:cNvPr id="158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3200" y="203200"/>
              <a:ext cx="4585402" cy="1273037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57" name="Image" descr="Image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991802" cy="1717537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1" animBg="1" advAuto="0"/>
      <p:bldP spid="152" grpId="2" animBg="1" advAuto="0"/>
      <p:bldP spid="153" grpId="3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Access Specifiers: Protected 2"/>
          <p:cNvSpPr txBox="1">
            <a:spLocks noGrp="1"/>
          </p:cNvSpPr>
          <p:nvPr>
            <p:ph type="title" idx="4294967295"/>
          </p:nvPr>
        </p:nvSpPr>
        <p:spPr>
          <a:xfrm>
            <a:off x="1058031" y="139700"/>
            <a:ext cx="6811963" cy="692151"/>
          </a:xfrm>
          <a:prstGeom prst="rect">
            <a:avLst/>
          </a:prstGeom>
        </p:spPr>
        <p:txBody>
          <a:bodyPr/>
          <a:lstStyle>
            <a:lvl1pPr defTabSz="886968">
              <a:lnSpc>
                <a:spcPct val="90000"/>
              </a:lnSpc>
              <a:defRPr sz="3880"/>
            </a:lvl1pPr>
          </a:lstStyle>
          <a:p>
            <a:r>
              <a:t>Access Specifiers: Protected 2</a:t>
            </a:r>
          </a:p>
        </p:txBody>
      </p:sp>
      <p:sp>
        <p:nvSpPr>
          <p:cNvPr id="164" name="Same package"/>
          <p:cNvSpPr txBox="1"/>
          <p:nvPr/>
        </p:nvSpPr>
        <p:spPr>
          <a:xfrm>
            <a:off x="5705810" y="3777092"/>
            <a:ext cx="3178123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Same package</a:t>
            </a:r>
          </a:p>
        </p:txBody>
      </p:sp>
      <p:sp>
        <p:nvSpPr>
          <p:cNvPr id="165" name="Subclass"/>
          <p:cNvSpPr txBox="1"/>
          <p:nvPr/>
        </p:nvSpPr>
        <p:spPr>
          <a:xfrm>
            <a:off x="5765012" y="4257236"/>
            <a:ext cx="3059719" cy="1028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Subclass</a:t>
            </a:r>
          </a:p>
        </p:txBody>
      </p:sp>
      <p:sp>
        <p:nvSpPr>
          <p:cNvPr id="166" name="OK"/>
          <p:cNvSpPr txBox="1"/>
          <p:nvPr/>
        </p:nvSpPr>
        <p:spPr>
          <a:xfrm>
            <a:off x="6603910" y="5204754"/>
            <a:ext cx="1381924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OK</a:t>
            </a:r>
          </a:p>
        </p:txBody>
      </p:sp>
      <p:grpSp>
        <p:nvGrpSpPr>
          <p:cNvPr id="169" name="Image"/>
          <p:cNvGrpSpPr/>
          <p:nvPr/>
        </p:nvGrpSpPr>
        <p:grpSpPr>
          <a:xfrm>
            <a:off x="230991" y="1336297"/>
            <a:ext cx="4991802" cy="1717537"/>
            <a:chOff x="0" y="0"/>
            <a:chExt cx="4991801" cy="1717536"/>
          </a:xfrm>
        </p:grpSpPr>
        <p:pic>
          <p:nvPicPr>
            <p:cNvPr id="168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3200" y="203200"/>
              <a:ext cx="4585402" cy="1273037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67" name="Image" descr="Image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991802" cy="1717537"/>
            </a:xfrm>
            <a:prstGeom prst="rect">
              <a:avLst/>
            </a:prstGeom>
            <a:effectLst/>
          </p:spPr>
        </p:pic>
      </p:grpSp>
      <p:grpSp>
        <p:nvGrpSpPr>
          <p:cNvPr id="172" name="Image"/>
          <p:cNvGrpSpPr/>
          <p:nvPr/>
        </p:nvGrpSpPr>
        <p:grpSpPr>
          <a:xfrm>
            <a:off x="280101" y="3558281"/>
            <a:ext cx="4893582" cy="2229175"/>
            <a:chOff x="0" y="0"/>
            <a:chExt cx="4893580" cy="2229174"/>
          </a:xfrm>
        </p:grpSpPr>
        <p:pic>
          <p:nvPicPr>
            <p:cNvPr id="171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3200" y="203200"/>
              <a:ext cx="4487181" cy="178467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70" name="Image" descr="Image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893581" cy="2229175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1" animBg="1" advAuto="0"/>
      <p:bldP spid="165" grpId="2" animBg="1" advAuto="0"/>
      <p:bldP spid="166" grpId="3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Access Specifiers: Protected 3"/>
          <p:cNvSpPr txBox="1">
            <a:spLocks noGrp="1"/>
          </p:cNvSpPr>
          <p:nvPr>
            <p:ph type="title" idx="4294967295"/>
          </p:nvPr>
        </p:nvSpPr>
        <p:spPr>
          <a:xfrm>
            <a:off x="1058031" y="139700"/>
            <a:ext cx="6811963" cy="692151"/>
          </a:xfrm>
          <a:prstGeom prst="rect">
            <a:avLst/>
          </a:prstGeom>
        </p:spPr>
        <p:txBody>
          <a:bodyPr/>
          <a:lstStyle>
            <a:lvl1pPr defTabSz="886968">
              <a:lnSpc>
                <a:spcPct val="90000"/>
              </a:lnSpc>
              <a:defRPr sz="3880"/>
            </a:lvl1pPr>
          </a:lstStyle>
          <a:p>
            <a:r>
              <a:t>Access Specifiers: Protected 3</a:t>
            </a:r>
          </a:p>
        </p:txBody>
      </p:sp>
      <p:sp>
        <p:nvSpPr>
          <p:cNvPr id="177" name="Same package"/>
          <p:cNvSpPr txBox="1"/>
          <p:nvPr/>
        </p:nvSpPr>
        <p:spPr>
          <a:xfrm>
            <a:off x="5705810" y="4547512"/>
            <a:ext cx="3178123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Same package</a:t>
            </a:r>
          </a:p>
        </p:txBody>
      </p:sp>
      <p:sp>
        <p:nvSpPr>
          <p:cNvPr id="178" name="OK"/>
          <p:cNvSpPr txBox="1"/>
          <p:nvPr/>
        </p:nvSpPr>
        <p:spPr>
          <a:xfrm>
            <a:off x="6603910" y="5116345"/>
            <a:ext cx="1381924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OK</a:t>
            </a:r>
          </a:p>
        </p:txBody>
      </p:sp>
      <p:grpSp>
        <p:nvGrpSpPr>
          <p:cNvPr id="181" name="Image"/>
          <p:cNvGrpSpPr/>
          <p:nvPr/>
        </p:nvGrpSpPr>
        <p:grpSpPr>
          <a:xfrm>
            <a:off x="306770" y="1828861"/>
            <a:ext cx="4991802" cy="1717537"/>
            <a:chOff x="0" y="0"/>
            <a:chExt cx="4991801" cy="1717536"/>
          </a:xfrm>
        </p:grpSpPr>
        <p:pic>
          <p:nvPicPr>
            <p:cNvPr id="180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3200" y="203200"/>
              <a:ext cx="4585402" cy="1273037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79" name="Image" descr="Image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4991802" cy="1717537"/>
            </a:xfrm>
            <a:prstGeom prst="rect">
              <a:avLst/>
            </a:prstGeom>
            <a:effectLst/>
          </p:spPr>
        </p:pic>
      </p:grpSp>
      <p:grpSp>
        <p:nvGrpSpPr>
          <p:cNvPr id="184" name="Image"/>
          <p:cNvGrpSpPr/>
          <p:nvPr/>
        </p:nvGrpSpPr>
        <p:grpSpPr>
          <a:xfrm>
            <a:off x="285609" y="3985537"/>
            <a:ext cx="4991803" cy="2170018"/>
            <a:chOff x="0" y="0"/>
            <a:chExt cx="4991801" cy="2170016"/>
          </a:xfrm>
        </p:grpSpPr>
        <p:pic>
          <p:nvPicPr>
            <p:cNvPr id="183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3200" y="203200"/>
              <a:ext cx="4585402" cy="1725517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82" name="Image" descr="Image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4991802" cy="2170017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1" animBg="1" advAuto="0"/>
      <p:bldP spid="178" grpId="2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Access Specifiers: Default"/>
          <p:cNvSpPr txBox="1">
            <a:spLocks noGrp="1"/>
          </p:cNvSpPr>
          <p:nvPr>
            <p:ph type="title" idx="4294967295"/>
          </p:nvPr>
        </p:nvSpPr>
        <p:spPr>
          <a:xfrm>
            <a:off x="1058031" y="139700"/>
            <a:ext cx="6811963" cy="692151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</a:lvl1pPr>
          </a:lstStyle>
          <a:p>
            <a:r>
              <a:t>Access Specifiers: Default</a:t>
            </a:r>
          </a:p>
        </p:txBody>
      </p:sp>
      <p:sp>
        <p:nvSpPr>
          <p:cNvPr id="189" name="Different package"/>
          <p:cNvSpPr txBox="1"/>
          <p:nvPr/>
        </p:nvSpPr>
        <p:spPr>
          <a:xfrm>
            <a:off x="5478473" y="1850726"/>
            <a:ext cx="3178123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Different package</a:t>
            </a:r>
          </a:p>
        </p:txBody>
      </p:sp>
      <p:sp>
        <p:nvSpPr>
          <p:cNvPr id="190" name="ERROR"/>
          <p:cNvSpPr txBox="1"/>
          <p:nvPr/>
        </p:nvSpPr>
        <p:spPr>
          <a:xfrm>
            <a:off x="6376573" y="2444820"/>
            <a:ext cx="1381924" cy="6921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>
            <a:lvl1pPr algn="ctr">
              <a:lnSpc>
                <a:spcPct val="90000"/>
              </a:lnSpc>
              <a:defRPr sz="2500" b="1"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ERROR</a:t>
            </a:r>
          </a:p>
        </p:txBody>
      </p:sp>
      <p:grpSp>
        <p:nvGrpSpPr>
          <p:cNvPr id="193" name="Image"/>
          <p:cNvGrpSpPr/>
          <p:nvPr/>
        </p:nvGrpSpPr>
        <p:grpSpPr>
          <a:xfrm>
            <a:off x="534943" y="1555013"/>
            <a:ext cx="3775525" cy="2196445"/>
            <a:chOff x="0" y="0"/>
            <a:chExt cx="3775523" cy="2196444"/>
          </a:xfrm>
        </p:grpSpPr>
        <p:pic>
          <p:nvPicPr>
            <p:cNvPr id="192" name="Image" descr="Image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03200" y="203200"/>
              <a:ext cx="3369124" cy="1751945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91" name="Image" descr="Image"/>
            <p:cNvPicPr>
              <a:picLocks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0"/>
              <a:ext cx="3775524" cy="2196445"/>
            </a:xfrm>
            <a:prstGeom prst="rect">
              <a:avLst/>
            </a:prstGeom>
            <a:effectLst/>
          </p:spPr>
        </p:pic>
      </p:grpSp>
      <p:grpSp>
        <p:nvGrpSpPr>
          <p:cNvPr id="196" name="Image"/>
          <p:cNvGrpSpPr/>
          <p:nvPr/>
        </p:nvGrpSpPr>
        <p:grpSpPr>
          <a:xfrm>
            <a:off x="433659" y="4181106"/>
            <a:ext cx="5321301" cy="2095501"/>
            <a:chOff x="0" y="0"/>
            <a:chExt cx="5321300" cy="2095500"/>
          </a:xfrm>
        </p:grpSpPr>
        <p:pic>
          <p:nvPicPr>
            <p:cNvPr id="195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03200" y="203200"/>
              <a:ext cx="4914900" cy="1651000"/>
            </a:xfrm>
            <a:prstGeom prst="rect">
              <a:avLst/>
            </a:prstGeom>
            <a:ln>
              <a:noFill/>
            </a:ln>
            <a:effectLst/>
          </p:spPr>
        </p:pic>
        <p:pic>
          <p:nvPicPr>
            <p:cNvPr id="194" name="Image" descr="Image"/>
            <p:cNvPicPr>
              <a:picLocks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0" y="0"/>
              <a:ext cx="5321300" cy="2095500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1" animBg="1" advAuto="0"/>
      <p:bldP spid="190" grpId="2" animBg="1" advAuto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ank Presentatio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nk Presentation">
  <a:themeElements>
    <a:clrScheme name="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ank Presentatio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1545</Words>
  <Application>Microsoft Office PowerPoint</Application>
  <PresentationFormat>On-screen Show (4:3)</PresentationFormat>
  <Paragraphs>244</Paragraphs>
  <Slides>37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Courier New</vt:lpstr>
      <vt:lpstr>Helvetica</vt:lpstr>
      <vt:lpstr>Lucida Sans</vt:lpstr>
      <vt:lpstr>Times</vt:lpstr>
      <vt:lpstr>Times New Roman</vt:lpstr>
      <vt:lpstr>Blank Presentation</vt:lpstr>
      <vt:lpstr>Java Basics II</vt:lpstr>
      <vt:lpstr>Java Basics II</vt:lpstr>
      <vt:lpstr>But first…</vt:lpstr>
      <vt:lpstr>Access Specifiers</vt:lpstr>
      <vt:lpstr>Access Specifiers: Public</vt:lpstr>
      <vt:lpstr>Access Specifiers: Protected 1</vt:lpstr>
      <vt:lpstr>Access Specifiers: Protected 2</vt:lpstr>
      <vt:lpstr>Access Specifiers: Protected 3</vt:lpstr>
      <vt:lpstr>Access Specifiers: Default</vt:lpstr>
      <vt:lpstr>Access Specifiers: Private</vt:lpstr>
      <vt:lpstr>Access Specifiers</vt:lpstr>
      <vt:lpstr>Pointers and Addresses</vt:lpstr>
      <vt:lpstr>Memory Allocation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Simple Object Declaration &amp; Creation</vt:lpstr>
      <vt:lpstr>Simple Object Declaration &amp; Creation</vt:lpstr>
      <vt:lpstr>More about Reference Types</vt:lpstr>
      <vt:lpstr>Wrapper Classes</vt:lpstr>
      <vt:lpstr>Wrapper Class for Integers</vt:lpstr>
      <vt:lpstr>Autoboxing and Auto-unboxing</vt:lpstr>
      <vt:lpstr>String Objects</vt:lpstr>
      <vt:lpstr>What do we do with Strings?</vt:lpstr>
      <vt:lpstr>The String Class</vt:lpstr>
      <vt:lpstr>How characters are stored in Strings</vt:lpstr>
      <vt:lpstr>Escape sequences</vt:lpstr>
      <vt:lpstr>String Methods</vt:lpstr>
      <vt:lpstr>Comparing Objects</vt:lpstr>
      <vt:lpstr>Conversions</vt:lpstr>
      <vt:lpstr>Some Useful String Methods - for searching, picking apart, comparing, etc. - </vt:lpstr>
      <vt:lpstr>More String methods</vt:lpstr>
      <vt:lpstr>Advanced String Operations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– Java Basics II</dc:title>
  <dc:creator>Roger Priebe</dc:creator>
  <cp:lastModifiedBy>Priebe, Roger</cp:lastModifiedBy>
  <cp:revision>7</cp:revision>
  <dcterms:modified xsi:type="dcterms:W3CDTF">2018-01-30T14:49:21Z</dcterms:modified>
</cp:coreProperties>
</file>